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33"/>
  </p:notesMasterIdLst>
  <p:handoutMasterIdLst>
    <p:handoutMasterId r:id="rId34"/>
  </p:handoutMasterIdLst>
  <p:sldIdLst>
    <p:sldId id="267" r:id="rId5"/>
    <p:sldId id="339" r:id="rId6"/>
    <p:sldId id="343" r:id="rId7"/>
    <p:sldId id="344" r:id="rId8"/>
    <p:sldId id="364" r:id="rId9"/>
    <p:sldId id="365" r:id="rId10"/>
    <p:sldId id="345" r:id="rId11"/>
    <p:sldId id="366" r:id="rId12"/>
    <p:sldId id="367" r:id="rId13"/>
    <p:sldId id="368" r:id="rId14"/>
    <p:sldId id="369" r:id="rId15"/>
    <p:sldId id="342" r:id="rId16"/>
    <p:sldId id="338" r:id="rId17"/>
    <p:sldId id="350" r:id="rId18"/>
    <p:sldId id="351" r:id="rId19"/>
    <p:sldId id="360" r:id="rId20"/>
    <p:sldId id="361" r:id="rId21"/>
    <p:sldId id="352" r:id="rId22"/>
    <p:sldId id="359" r:id="rId23"/>
    <p:sldId id="374" r:id="rId24"/>
    <p:sldId id="357" r:id="rId25"/>
    <p:sldId id="372" r:id="rId26"/>
    <p:sldId id="373" r:id="rId27"/>
    <p:sldId id="370" r:id="rId28"/>
    <p:sldId id="355" r:id="rId29"/>
    <p:sldId id="354" r:id="rId30"/>
    <p:sldId id="363" r:id="rId31"/>
    <p:sldId id="3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6FF"/>
    <a:srgbClr val="BB8CFF"/>
    <a:srgbClr val="FFE0DE"/>
    <a:srgbClr val="FFDCD8"/>
    <a:srgbClr val="E9E9E9"/>
    <a:srgbClr val="FCD9D3"/>
    <a:srgbClr val="00F55A"/>
    <a:srgbClr val="C5A0FF"/>
    <a:srgbClr val="F6F8FF"/>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9" autoAdjust="0"/>
    <p:restoredTop sz="94726"/>
  </p:normalViewPr>
  <p:slideViewPr>
    <p:cSldViewPr snapToGrid="0" snapToObjects="1">
      <p:cViewPr>
        <p:scale>
          <a:sx n="131" d="100"/>
          <a:sy n="131" d="100"/>
        </p:scale>
        <p:origin x="608"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66" d="100"/>
          <a:sy n="66" d="100"/>
        </p:scale>
        <p:origin x="-35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41F05B-7F16-974A-8D86-4CBCC5965911}" type="datetimeFigureOut">
              <a:rPr lang="en-US" smtClean="0"/>
              <a:t>5/17/26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9EA77A-26D9-994A-B931-BDA42258D771}" type="slidenum">
              <a:rPr lang="en-US" smtClean="0"/>
              <a:t>‹#›</a:t>
            </a:fld>
            <a:endParaRPr lang="en-US"/>
          </a:p>
        </p:txBody>
      </p:sp>
    </p:spTree>
    <p:extLst>
      <p:ext uri="{BB962C8B-B14F-4D97-AF65-F5344CB8AC3E}">
        <p14:creationId xmlns:p14="http://schemas.microsoft.com/office/powerpoint/2010/main" val="650964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FEBD5-6116-554C-B565-365D52250AC3}" type="datetimeFigureOut">
              <a:rPr lang="en-US" smtClean="0"/>
              <a:t>5/17/26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3396F-6DD4-9841-8682-4E2FF6285C9F}" type="slidenum">
              <a:rPr lang="en-US" smtClean="0"/>
              <a:t>‹#›</a:t>
            </a:fld>
            <a:endParaRPr lang="en-US"/>
          </a:p>
        </p:txBody>
      </p:sp>
    </p:spTree>
    <p:extLst>
      <p:ext uri="{BB962C8B-B14F-4D97-AF65-F5344CB8AC3E}">
        <p14:creationId xmlns:p14="http://schemas.microsoft.com/office/powerpoint/2010/main" val="3314549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396F-6DD4-9841-8682-4E2FF6285C9F}" type="slidenum">
              <a:rPr lang="en-US" smtClean="0"/>
              <a:t>21</a:t>
            </a:fld>
            <a:endParaRPr lang="en-US"/>
          </a:p>
        </p:txBody>
      </p:sp>
    </p:spTree>
    <p:extLst>
      <p:ext uri="{BB962C8B-B14F-4D97-AF65-F5344CB8AC3E}">
        <p14:creationId xmlns:p14="http://schemas.microsoft.com/office/powerpoint/2010/main" val="111503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Right now, the only thing that the developers can use to determine the specificity of a tag is the tag string itself. However, the tagging conventions are not consistent across applications and sometimes even within the same app. Lineages also recover the hierarchical relationship between the tags. Our tool also visualizes this hierarchy. </a:t>
            </a:r>
            <a:endParaRPr lang="en-US" b="0" dirty="0">
              <a:effectLst/>
            </a:endParaRPr>
          </a:p>
          <a:p>
            <a:pPr rtl="0"/>
            <a:r>
              <a:rPr lang="en-US" sz="1200" b="0" i="0" u="none" strike="noStrike" kern="1200" dirty="0">
                <a:solidFill>
                  <a:schemeClr val="tx1"/>
                </a:solidFill>
                <a:effectLst/>
                <a:latin typeface="+mn-lt"/>
                <a:ea typeface="+mn-ea"/>
                <a:cs typeface="+mn-cs"/>
              </a:rPr>
              <a:t>Third, patch propagation is broken or too slow, developers can patch the inherited vulnerabilities with targeted overwrites.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B23396F-6DD4-9841-8682-4E2FF6285C9F}" type="slidenum">
              <a:rPr lang="en-US" smtClean="0"/>
              <a:t>26</a:t>
            </a:fld>
            <a:endParaRPr lang="en-US"/>
          </a:p>
        </p:txBody>
      </p:sp>
    </p:spTree>
    <p:extLst>
      <p:ext uri="{BB962C8B-B14F-4D97-AF65-F5344CB8AC3E}">
        <p14:creationId xmlns:p14="http://schemas.microsoft.com/office/powerpoint/2010/main" val="238045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Death Is Not the End: A Longitudinal Study on the Impact of Automatic Updates  on Container Vulnerability Lifespans</a:t>
            </a:r>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9" name="Straight Connector 8"/>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6" name="Footer Placeholder 5"/>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14" name="Text Placeholder 13"/>
          <p:cNvSpPr>
            <a:spLocks noGrp="1"/>
          </p:cNvSpPr>
          <p:nvPr>
            <p:ph type="body" sz="quarter" idx="13" hasCustomPrompt="1"/>
          </p:nvPr>
        </p:nvSpPr>
        <p:spPr>
          <a:xfrm>
            <a:off x="1744089" y="1468167"/>
            <a:ext cx="5935657" cy="214840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sample quote slide. Type your quotation inside the quotation marks. Click the edge of the quotation marks and drag them into place.</a:t>
            </a:r>
          </a:p>
        </p:txBody>
      </p:sp>
      <p:sp>
        <p:nvSpPr>
          <p:cNvPr id="15" name="Text Placeholder 8"/>
          <p:cNvSpPr>
            <a:spLocks noGrp="1" noChangeAspect="1"/>
          </p:cNvSpPr>
          <p:nvPr>
            <p:ph type="body" sz="quarter" idx="16" hasCustomPrompt="1"/>
          </p:nvPr>
        </p:nvSpPr>
        <p:spPr>
          <a:xfrm>
            <a:off x="5566526" y="2804421"/>
            <a:ext cx="337192" cy="260847"/>
          </a:xfrm>
          <a:blipFill>
            <a:blip r:embed="rId3" cstate="print">
              <a:duotone>
                <a:schemeClr val="accent1">
                  <a:shade val="45000"/>
                  <a:satMod val="135000"/>
                </a:schemeClr>
                <a:prstClr val="white"/>
              </a:duotone>
            </a:blip>
            <a:stretch>
              <a:fillRect/>
            </a:stretch>
          </a:blipFill>
        </p:spPr>
        <p:txBody>
          <a:bodyPr/>
          <a:lstStyle>
            <a:lvl1pPr marL="0" indent="0">
              <a:buNone/>
              <a:defRPr sz="1100"/>
            </a:lvl1pPr>
          </a:lstStyle>
          <a:p>
            <a:pPr lvl="0"/>
            <a:r>
              <a:rPr lang="en-US" dirty="0"/>
              <a:t> </a:t>
            </a:r>
          </a:p>
        </p:txBody>
      </p:sp>
      <p:sp>
        <p:nvSpPr>
          <p:cNvPr id="16" name="Text Placeholder 8"/>
          <p:cNvSpPr>
            <a:spLocks noGrp="1" noChangeAspect="1"/>
          </p:cNvSpPr>
          <p:nvPr>
            <p:ph type="body" sz="quarter" idx="18" hasCustomPrompt="1"/>
          </p:nvPr>
        </p:nvSpPr>
        <p:spPr>
          <a:xfrm>
            <a:off x="1339604" y="1468167"/>
            <a:ext cx="337192" cy="260847"/>
          </a:xfrm>
          <a:blipFill>
            <a:blip r:embed="rId4" cstate="print">
              <a:duotone>
                <a:schemeClr val="accent1">
                  <a:shade val="45000"/>
                  <a:satMod val="135000"/>
                </a:schemeClr>
                <a:prstClr val="white"/>
              </a:duotone>
            </a:blip>
            <a:stretch>
              <a:fillRect/>
            </a:stretch>
          </a:blipFill>
        </p:spPr>
        <p:txBody>
          <a:bodyPr/>
          <a:lstStyle>
            <a:lvl1pPr marL="0" indent="0">
              <a:buNone/>
              <a:defRPr sz="1100"/>
            </a:lvl1pPr>
          </a:lstStyle>
          <a:p>
            <a:pPr lvl="0"/>
            <a:r>
              <a:rPr lang="en-US" dirty="0"/>
              <a:t> </a:t>
            </a:r>
          </a:p>
        </p:txBody>
      </p:sp>
      <p:sp>
        <p:nvSpPr>
          <p:cNvPr id="18" name="Text Placeholder 17"/>
          <p:cNvSpPr>
            <a:spLocks noGrp="1"/>
          </p:cNvSpPr>
          <p:nvPr>
            <p:ph type="body" sz="quarter" idx="19" hasCustomPrompt="1"/>
          </p:nvPr>
        </p:nvSpPr>
        <p:spPr>
          <a:xfrm>
            <a:off x="4595525" y="3789717"/>
            <a:ext cx="2820030" cy="733425"/>
          </a:xfrm>
        </p:spPr>
        <p:txBody>
          <a:bodyPr>
            <a:noAutofit/>
          </a:bodyPr>
          <a:lstStyle>
            <a:lvl1pPr marL="0" indent="0">
              <a:buNone/>
              <a:defRPr sz="2000" b="1" i="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Person Quoted,</a:t>
            </a:r>
            <a:br>
              <a:rPr lang="en-US" dirty="0"/>
            </a:br>
            <a:r>
              <a:rPr lang="en-US" dirty="0"/>
              <a:t>XYZ Company</a:t>
            </a:r>
          </a:p>
        </p:txBody>
      </p:sp>
    </p:spTree>
    <p:extLst>
      <p:ext uri="{BB962C8B-B14F-4D97-AF65-F5344CB8AC3E}">
        <p14:creationId xmlns:p14="http://schemas.microsoft.com/office/powerpoint/2010/main" val="263427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9" name="Straight Connector 8"/>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flipV="1">
            <a:off x="457200" y="950799"/>
            <a:ext cx="8229600" cy="151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8" name="Straight Connector 7"/>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Death Is Not the End: A Longitudinal Study on the Impact of Automatic Updates  on Container Vulnerability Lifespans</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14" name="Straight Connector 13"/>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371" tIns="45687" rIns="91371" bIns="45687" numCol="1" anchor="b" anchorCtr="0" compatLnSpc="1">
            <a:prstTxWarp prst="textNoShape">
              <a:avLst/>
            </a:prstTxWarp>
          </a:bodyPr>
          <a:lstStyle>
            <a:lvl1pPr>
              <a:defRPr sz="3400">
                <a:solidFill>
                  <a:schemeClr val="bg2">
                    <a:lumMod val="50000"/>
                  </a:schemeClr>
                </a:solidFill>
              </a:defRPr>
            </a:lvl1pPr>
          </a:lstStyle>
          <a:p>
            <a:pPr marL="0" marR="0" lvl="0" indent="0" algn="l" defTabSz="91393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rgbClr val="4E67C8"/>
                </a:solidFill>
                <a:effectLst/>
                <a:uLnTx/>
                <a:uFillTx/>
                <a:latin typeface="+mj-lt"/>
                <a:ea typeface="+mj-ea"/>
                <a:cs typeface="+mj-cs"/>
              </a:rPr>
              <a:t>Thank you!</a:t>
            </a:r>
          </a:p>
        </p:txBody>
      </p:sp>
      <p:sp>
        <p:nvSpPr>
          <p:cNvPr id="3076" name="Rectangle 4"/>
          <p:cNvSpPr>
            <a:spLocks noGrp="1" noChangeArrowheads="1"/>
          </p:cNvSpPr>
          <p:nvPr>
            <p:ph type="subTitle" idx="1" hasCustomPrompt="1"/>
          </p:nvPr>
        </p:nvSpPr>
        <p:spPr bwMode="gray">
          <a:xfrm>
            <a:off x="685800" y="3810001"/>
            <a:ext cx="6172200" cy="1066800"/>
          </a:xfrm>
        </p:spPr>
        <p:txBody>
          <a:bodyPr anchor="t" anchorCtr="0"/>
          <a:lstStyle>
            <a:lvl1pPr marL="0" indent="0">
              <a:spcAft>
                <a:spcPts val="600"/>
              </a:spcAft>
              <a:buFontTx/>
              <a:buNone/>
              <a:defRPr sz="2000" b="0" baseline="0"/>
            </a:lvl1pPr>
          </a:lstStyle>
          <a:p>
            <a:r>
              <a:rPr lang="en-US" dirty="0"/>
              <a:t>Click to add presenter’s name</a:t>
            </a:r>
          </a:p>
          <a:p>
            <a:r>
              <a:rPr lang="en-US" dirty="0"/>
              <a:t>Presenter’s email</a:t>
            </a:r>
          </a:p>
          <a:p>
            <a:r>
              <a:rPr lang="en-US" dirty="0"/>
              <a:t>Presenter’s phone</a:t>
            </a:r>
          </a:p>
        </p:txBody>
      </p:sp>
      <p:sp>
        <p:nvSpPr>
          <p:cNvPr id="11" name="Footer Placeholder 4"/>
          <p:cNvSpPr>
            <a:spLocks noGrp="1"/>
          </p:cNvSpPr>
          <p:nvPr>
            <p:ph type="ftr" sz="quarter" idx="11"/>
          </p:nvPr>
        </p:nvSpPr>
        <p:spPr>
          <a:xfrm>
            <a:off x="786384" y="6469735"/>
            <a:ext cx="6918140" cy="364264"/>
          </a:xfrm>
        </p:spPr>
        <p:txBody>
          <a:bodyPr/>
          <a:lstStyle/>
          <a:p>
            <a:r>
              <a:rPr lang="en-US"/>
              <a:t>Death Is Not the End: A Longitudinal Study on the Impact of Automatic Updates  on Container Vulnerability Lifespans</a:t>
            </a:r>
            <a:endParaRPr lang="en-US" dirty="0"/>
          </a:p>
        </p:txBody>
      </p:sp>
      <p:sp>
        <p:nvSpPr>
          <p:cNvPr id="12" name="Slide Number Placeholder 5"/>
          <p:cNvSpPr>
            <a:spLocks noGrp="1"/>
          </p:cNvSpPr>
          <p:nvPr>
            <p:ph type="sldNum" sz="quarter" idx="12"/>
          </p:nvPr>
        </p:nvSpPr>
        <p:spPr>
          <a:xfrm>
            <a:off x="8065844" y="6469735"/>
            <a:ext cx="620955" cy="365125"/>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56266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9" name="Straight Connector 8"/>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flipV="1">
            <a:off x="457200" y="950799"/>
            <a:ext cx="8229600" cy="151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8" name="Straight Connector 7"/>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Death Is Not the End: A Longitudinal Study on the Impact of Automatic Updates  on Container Vulnerability Lifespans</a:t>
            </a:r>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10" name="Straight Connector 9"/>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08364"/>
            <a:ext cx="4038600" cy="501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8364"/>
            <a:ext cx="4038600" cy="501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flipV="1">
            <a:off x="457200" y="950799"/>
            <a:ext cx="8229600" cy="151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12" name="Straight Connector 11"/>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7329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13056"/>
            <a:ext cx="4040188" cy="44131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7329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13056"/>
            <a:ext cx="4041775" cy="44131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flipV="1">
            <a:off x="457200" y="950799"/>
            <a:ext cx="8229600" cy="151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11" name="Straight Connector 10"/>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9" name="Straight Connector 8"/>
          <p:cNvCxnSpPr/>
          <p:nvPr userDrawn="1"/>
        </p:nvCxnSpPr>
        <p:spPr>
          <a:xfrm flipV="1">
            <a:off x="457200" y="950799"/>
            <a:ext cx="8229600" cy="151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11" name="Straight Connector 10"/>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8" name="Straight Connector 7"/>
          <p:cNvCxnSpPr/>
          <p:nvPr userDrawn="1"/>
        </p:nvCxnSpPr>
        <p:spPr>
          <a:xfrm flipV="1">
            <a:off x="457200" y="1418333"/>
            <a:ext cx="3008313" cy="151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MC2-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9" y="5989300"/>
            <a:ext cx="1291991" cy="726745"/>
          </a:xfrm>
          <a:prstGeom prst="rect">
            <a:avLst/>
          </a:prstGeom>
        </p:spPr>
      </p:pic>
      <p:cxnSp>
        <p:nvCxnSpPr>
          <p:cNvPr id="9" name="Straight Connector 8"/>
          <p:cNvCxnSpPr/>
          <p:nvPr userDrawn="1"/>
        </p:nvCxnSpPr>
        <p:spPr>
          <a:xfrm>
            <a:off x="765815" y="6466564"/>
            <a:ext cx="7920984" cy="0"/>
          </a:xfrm>
          <a:prstGeom prst="line">
            <a:avLst/>
          </a:prstGeom>
          <a:ln w="19050" cmpd="sng">
            <a:solidFill>
              <a:schemeClr val="bg1">
                <a:lumMod val="75000"/>
              </a:schemeClr>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556"/>
            <a:ext cx="8229600" cy="946717"/>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108364"/>
            <a:ext cx="8229600" cy="501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88307" y="6469735"/>
            <a:ext cx="7164148" cy="365125"/>
          </a:xfrm>
          <a:prstGeom prst="rect">
            <a:avLst/>
          </a:prstGeom>
        </p:spPr>
        <p:txBody>
          <a:bodyPr vert="horz" lIns="91440" tIns="45720" rIns="91440" bIns="45720" rtlCol="0" anchor="ctr"/>
          <a:lstStyle>
            <a:lvl1pPr algn="l">
              <a:defRPr sz="1050" b="1">
                <a:solidFill>
                  <a:schemeClr val="tx1">
                    <a:lumMod val="50000"/>
                    <a:lumOff val="50000"/>
                  </a:schemeClr>
                </a:solidFill>
              </a:defRPr>
            </a:lvl1pPr>
          </a:lstStyle>
          <a:p>
            <a:r>
              <a:rPr lang="en-US"/>
              <a:t>Death Is Not the End: A Longitudinal Study on the Impact of Automatic Updates  on Container Vulnerability Lifespans</a:t>
            </a:r>
            <a:endParaRPr lang="en-US" dirty="0"/>
          </a:p>
        </p:txBody>
      </p:sp>
      <p:sp>
        <p:nvSpPr>
          <p:cNvPr id="6" name="Slide Number Placeholder 5"/>
          <p:cNvSpPr>
            <a:spLocks noGrp="1"/>
          </p:cNvSpPr>
          <p:nvPr>
            <p:ph type="sldNum" sz="quarter" idx="4"/>
          </p:nvPr>
        </p:nvSpPr>
        <p:spPr>
          <a:xfrm>
            <a:off x="8065844" y="6469735"/>
            <a:ext cx="620955" cy="365125"/>
          </a:xfrm>
          <a:prstGeom prst="rect">
            <a:avLst/>
          </a:prstGeom>
        </p:spPr>
        <p:txBody>
          <a:bodyPr vert="horz" lIns="91440" tIns="45720" rIns="91440" bIns="45720" rtlCol="0" anchor="ctr"/>
          <a:lstStyle>
            <a:lvl1pPr algn="r">
              <a:defRPr sz="1050" b="1">
                <a:solidFill>
                  <a:srgbClr val="7F7F7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7" r:id="rId10"/>
    <p:sldLayoutId id="2147493465" r:id="rId11"/>
    <p:sldLayoutId id="2147493466" r:id="rId12"/>
    <p:sldLayoutId id="2147493471" r:id="rId13"/>
  </p:sldLayoutIdLst>
  <p:hf sldNum="0" hdr="0" dt="0"/>
  <p:txStyles>
    <p:titleStyle>
      <a:lvl1pPr algn="l" defTabSz="457200" rtl="0" eaLnBrk="1" latinLnBrk="0" hangingPunct="1">
        <a:spcBef>
          <a:spcPct val="0"/>
        </a:spcBef>
        <a:buNone/>
        <a:defRPr sz="3200" b="1" kern="1200" baseline="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Death Is Not the End: </a:t>
            </a:r>
            <a:br>
              <a:rPr lang="en-US" sz="1800" b="0" dirty="0"/>
            </a:br>
            <a:r>
              <a:rPr lang="en-US" dirty="0"/>
              <a:t>A Longitudinal Study on the Impact of Automatic Updates </a:t>
            </a:r>
            <a:r>
              <a:rPr lang="en-US" sz="1800" b="0" dirty="0"/>
              <a:t> </a:t>
            </a:r>
            <a:r>
              <a:rPr lang="en-US" dirty="0"/>
              <a:t>on Container Vulnerability Lifespans</a:t>
            </a:r>
            <a:br>
              <a:rPr lang="en-US" sz="1800" b="0" dirty="0"/>
            </a:br>
            <a:br>
              <a:rPr lang="en-US" sz="1800" dirty="0"/>
            </a:br>
            <a:endParaRPr lang="en-US" sz="1800" dirty="0"/>
          </a:p>
        </p:txBody>
      </p:sp>
      <p:sp>
        <p:nvSpPr>
          <p:cNvPr id="3" name="Subtitle 2"/>
          <p:cNvSpPr>
            <a:spLocks noGrp="1"/>
          </p:cNvSpPr>
          <p:nvPr>
            <p:ph type="subTitle" idx="1"/>
          </p:nvPr>
        </p:nvSpPr>
        <p:spPr>
          <a:xfrm>
            <a:off x="685800" y="3600450"/>
            <a:ext cx="6692462" cy="1980543"/>
          </a:xfrm>
        </p:spPr>
        <p:txBody>
          <a:bodyPr>
            <a:normAutofit/>
          </a:bodyPr>
          <a:lstStyle/>
          <a:p>
            <a:r>
              <a:rPr lang="en-US" sz="2000" b="1" dirty="0"/>
              <a:t>Simge Tekin</a:t>
            </a:r>
            <a:r>
              <a:rPr lang="en-US" sz="2000" b="1" baseline="30000" dirty="0"/>
              <a:t>1</a:t>
            </a:r>
            <a:r>
              <a:rPr lang="en-US" sz="2000" b="1" dirty="0"/>
              <a:t>, </a:t>
            </a:r>
            <a:r>
              <a:rPr lang="en-US" sz="2000" dirty="0"/>
              <a:t>Octavian Suciu</a:t>
            </a:r>
            <a:r>
              <a:rPr lang="en-US" sz="2000" baseline="30000" dirty="0"/>
              <a:t>2</a:t>
            </a:r>
            <a:r>
              <a:rPr lang="en-US" sz="2000" dirty="0"/>
              <a:t>, </a:t>
            </a:r>
            <a:r>
              <a:rPr lang="en-US" sz="2000" dirty="0" err="1"/>
              <a:t>Sungsu</a:t>
            </a:r>
            <a:r>
              <a:rPr lang="en-US" sz="2000" dirty="0"/>
              <a:t> Kwag</a:t>
            </a:r>
            <a:r>
              <a:rPr lang="en-US" sz="2000" baseline="30000" dirty="0"/>
              <a:t>1</a:t>
            </a:r>
            <a:r>
              <a:rPr lang="en-US" sz="2000" dirty="0"/>
              <a:t>, </a:t>
            </a:r>
            <a:r>
              <a:rPr lang="en-US" sz="2000" dirty="0" err="1"/>
              <a:t>Yonghwi</a:t>
            </a:r>
            <a:r>
              <a:rPr lang="en-US" sz="2000" dirty="0"/>
              <a:t> Kwon</a:t>
            </a:r>
            <a:r>
              <a:rPr lang="en-US" sz="2000" baseline="30000" dirty="0"/>
              <a:t>1</a:t>
            </a:r>
            <a:r>
              <a:rPr lang="en-US" sz="2000" dirty="0"/>
              <a:t>, Tudor Dumitras</a:t>
            </a:r>
            <a:r>
              <a:rPr lang="en-US" sz="2000" baseline="30000" dirty="0"/>
              <a:t>1</a:t>
            </a:r>
            <a:endParaRPr lang="en-US" sz="2000" dirty="0"/>
          </a:p>
          <a:p>
            <a:endParaRPr lang="en-US" sz="2000" dirty="0">
              <a:solidFill>
                <a:schemeClr val="tx1">
                  <a:lumMod val="50000"/>
                  <a:lumOff val="50000"/>
                </a:schemeClr>
              </a:solidFill>
            </a:endParaRPr>
          </a:p>
          <a:p>
            <a:r>
              <a:rPr lang="en-US" sz="2000" dirty="0">
                <a:solidFill>
                  <a:schemeClr val="tx1">
                    <a:lumMod val="50000"/>
                    <a:lumOff val="50000"/>
                  </a:schemeClr>
                </a:solidFill>
              </a:rPr>
              <a:t>University of Maryland, College Park</a:t>
            </a:r>
            <a:r>
              <a:rPr lang="en-US" sz="2000" baseline="30000" dirty="0">
                <a:solidFill>
                  <a:schemeClr val="tx1">
                    <a:lumMod val="50000"/>
                    <a:lumOff val="50000"/>
                  </a:schemeClr>
                </a:solidFill>
              </a:rPr>
              <a:t>1</a:t>
            </a:r>
            <a:endParaRPr lang="en-US" sz="2000" dirty="0">
              <a:solidFill>
                <a:schemeClr val="tx1">
                  <a:lumMod val="50000"/>
                  <a:lumOff val="50000"/>
                </a:schemeClr>
              </a:solidFill>
            </a:endParaRPr>
          </a:p>
          <a:p>
            <a:r>
              <a:rPr lang="en-US" sz="2000" dirty="0">
                <a:solidFill>
                  <a:schemeClr val="tx1">
                    <a:lumMod val="50000"/>
                    <a:lumOff val="50000"/>
                  </a:schemeClr>
                </a:solidFill>
              </a:rPr>
              <a:t>Google Research</a:t>
            </a:r>
            <a:r>
              <a:rPr lang="en-US" sz="2000" baseline="30000" dirty="0">
                <a:solidFill>
                  <a:schemeClr val="tx1">
                    <a:lumMod val="50000"/>
                    <a:lumOff val="50000"/>
                  </a:schemeClr>
                </a:solidFill>
              </a:rPr>
              <a:t>2</a:t>
            </a:r>
            <a:endParaRPr lang="en-US" sz="2000" dirty="0">
              <a:solidFill>
                <a:schemeClr val="tx1">
                  <a:lumMod val="50000"/>
                  <a:lumOff val="50000"/>
                </a:schemeClr>
              </a:solidFill>
            </a:endParaRPr>
          </a:p>
          <a:p>
            <a:endParaRPr lang="en-US" dirty="0">
              <a:solidFill>
                <a:schemeClr val="tx1">
                  <a:lumMod val="50000"/>
                  <a:lumOff val="50000"/>
                </a:schemeClr>
              </a:solidFill>
            </a:endParaRPr>
          </a:p>
        </p:txBody>
      </p:sp>
      <p:pic>
        <p:nvPicPr>
          <p:cNvPr id="5" name="Picture 4" descr="MC2-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44" y="4380794"/>
            <a:ext cx="2955477" cy="1662455"/>
          </a:xfrm>
          <a:prstGeom prst="rect">
            <a:avLst/>
          </a:prstGeom>
        </p:spPr>
      </p:pic>
    </p:spTree>
    <p:extLst>
      <p:ext uri="{BB962C8B-B14F-4D97-AF65-F5344CB8AC3E}">
        <p14:creationId xmlns:p14="http://schemas.microsoft.com/office/powerpoint/2010/main" val="319393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CF80-DB15-C2B2-B71E-06D0502C1618}"/>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47818EA-2777-98D2-8221-566FED791908}"/>
              </a:ext>
            </a:extLst>
          </p:cNvPr>
          <p:cNvSpPr txBox="1"/>
          <p:nvPr/>
        </p:nvSpPr>
        <p:spPr>
          <a:xfrm>
            <a:off x="5294376" y="2258568"/>
            <a:ext cx="3493008" cy="3621024"/>
          </a:xfrm>
          <a:prstGeom prst="roundRect">
            <a:avLst>
              <a:gd name="adj" fmla="val 9637"/>
            </a:avLst>
          </a:prstGeom>
          <a:solidFill>
            <a:schemeClr val="bg1">
              <a:lumMod val="50000"/>
              <a:alpha val="10000"/>
            </a:schemeClr>
          </a:solidFill>
          <a:ln w="6350">
            <a:noFill/>
            <a:prstDash val="sysDash"/>
          </a:ln>
        </p:spPr>
        <p:txBody>
          <a:bodyPr wrap="none" anchor="ctr">
            <a:noAutofit/>
          </a:bodyPr>
          <a:lstStyle/>
          <a:p>
            <a:pPr algn="ctr"/>
            <a:endParaRPr lang="en-US" sz="3000" b="1" dirty="0">
              <a:solidFill>
                <a:srgbClr val="C00000"/>
              </a:solidFill>
            </a:endParaRPr>
          </a:p>
        </p:txBody>
      </p:sp>
      <p:sp>
        <p:nvSpPr>
          <p:cNvPr id="2" name="Title 1">
            <a:extLst>
              <a:ext uri="{FF2B5EF4-FFF2-40B4-BE49-F238E27FC236}">
                <a16:creationId xmlns:a16="http://schemas.microsoft.com/office/drawing/2014/main" id="{902051C7-9610-7E60-2B55-C47CA6F8D5C1}"/>
              </a:ext>
            </a:extLst>
          </p:cNvPr>
          <p:cNvSpPr>
            <a:spLocks noGrp="1"/>
          </p:cNvSpPr>
          <p:nvPr>
            <p:ph type="title"/>
          </p:nvPr>
        </p:nvSpPr>
        <p:spPr/>
        <p:txBody>
          <a:bodyPr/>
          <a:lstStyle/>
          <a:p>
            <a:r>
              <a:rPr lang="en-US" dirty="0"/>
              <a:t>Qualitative Study on Automatic Patching</a:t>
            </a:r>
          </a:p>
        </p:txBody>
      </p:sp>
      <p:sp>
        <p:nvSpPr>
          <p:cNvPr id="3" name="Content Placeholder 2">
            <a:extLst>
              <a:ext uri="{FF2B5EF4-FFF2-40B4-BE49-F238E27FC236}">
                <a16:creationId xmlns:a16="http://schemas.microsoft.com/office/drawing/2014/main" id="{B87FA85B-8C72-5CFA-AEF0-3AB4FC3774D7}"/>
              </a:ext>
            </a:extLst>
          </p:cNvPr>
          <p:cNvSpPr>
            <a:spLocks noGrp="1"/>
          </p:cNvSpPr>
          <p:nvPr>
            <p:ph idx="1"/>
          </p:nvPr>
        </p:nvSpPr>
        <p:spPr/>
        <p:txBody>
          <a:bodyPr/>
          <a:lstStyle/>
          <a:p>
            <a:r>
              <a:rPr lang="en-US" dirty="0"/>
              <a:t>54 GitHub issues from 4 popular Docker Official Images application repositories:</a:t>
            </a:r>
          </a:p>
          <a:p>
            <a:pPr lvl="1" fontAlgn="base"/>
            <a:r>
              <a:rPr lang="en-US" dirty="0"/>
              <a:t>Unclear end-of-life</a:t>
            </a:r>
          </a:p>
          <a:p>
            <a:pPr lvl="1" fontAlgn="base"/>
            <a:r>
              <a:rPr lang="en-US" dirty="0">
                <a:solidFill>
                  <a:schemeClr val="bg1">
                    <a:lumMod val="85000"/>
                  </a:schemeClr>
                </a:solidFill>
              </a:rPr>
              <a:t>Over-reliance on automation</a:t>
            </a:r>
          </a:p>
          <a:p>
            <a:pPr lvl="1" fontAlgn="base"/>
            <a:r>
              <a:rPr lang="en-US" dirty="0">
                <a:solidFill>
                  <a:schemeClr val="bg1">
                    <a:lumMod val="85000"/>
                  </a:schemeClr>
                </a:solidFill>
              </a:rPr>
              <a:t>Fragmented responsibilities</a:t>
            </a:r>
          </a:p>
          <a:p>
            <a:pPr marL="0" indent="0">
              <a:buNone/>
            </a:pPr>
            <a:endParaRPr lang="en-US" dirty="0"/>
          </a:p>
        </p:txBody>
      </p:sp>
      <p:sp>
        <p:nvSpPr>
          <p:cNvPr id="4" name="Footer Placeholder 3">
            <a:extLst>
              <a:ext uri="{FF2B5EF4-FFF2-40B4-BE49-F238E27FC236}">
                <a16:creationId xmlns:a16="http://schemas.microsoft.com/office/drawing/2014/main" id="{3074495E-69F8-9E07-C5C2-FD0200E9E190}"/>
              </a:ext>
            </a:extLst>
          </p:cNvPr>
          <p:cNvSpPr>
            <a:spLocks noGrp="1"/>
          </p:cNvSpPr>
          <p:nvPr>
            <p:ph type="ftr" sz="quarter" idx="11"/>
          </p:nvPr>
        </p:nvSpPr>
        <p:spPr/>
        <p:txBody>
          <a:bodyPr/>
          <a:lstStyle/>
          <a:p>
            <a:r>
              <a:rPr lang="en-US"/>
              <a:t>Death Is Not the End: A Longitudinal Study on the Impact of Automatic Updates  on Container Vulnerability Lifespans</a:t>
            </a:r>
            <a:endParaRPr lang="en-US" dirty="0"/>
          </a:p>
        </p:txBody>
      </p:sp>
      <p:pic>
        <p:nvPicPr>
          <p:cNvPr id="13316" name="Picture 4">
            <a:extLst>
              <a:ext uri="{FF2B5EF4-FFF2-40B4-BE49-F238E27FC236}">
                <a16:creationId xmlns:a16="http://schemas.microsoft.com/office/drawing/2014/main" id="{6CC67FB6-B9D5-34BC-FCAD-7F8362C7E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87115"/>
            <a:ext cx="4680176" cy="7134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F6449FBF-F4B4-CE78-AEA0-376A644899F8}"/>
              </a:ext>
            </a:extLst>
          </p:cNvPr>
          <p:cNvSpPr/>
          <p:nvPr/>
        </p:nvSpPr>
        <p:spPr>
          <a:xfrm>
            <a:off x="5449947" y="2551957"/>
            <a:ext cx="2347060" cy="1297216"/>
          </a:xfrm>
          <a:prstGeom prst="wedgeRoundRectCallout">
            <a:avLst>
              <a:gd name="adj1" fmla="val 62153"/>
              <a:gd name="adj2" fmla="val -20819"/>
              <a:gd name="adj3" fmla="val 16667"/>
            </a:avLst>
          </a:prstGeom>
          <a:solidFill>
            <a:schemeClr val="accent4">
              <a:lumMod val="20000"/>
              <a:lumOff val="80000"/>
            </a:schemeClr>
          </a:solidFill>
          <a:ln w="95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r>
              <a:rPr lang="en-US" sz="2000" dirty="0">
                <a:solidFill>
                  <a:schemeClr val="tx1"/>
                </a:solidFill>
              </a:rPr>
              <a:t>“Why has this tag not been updated for months?”</a:t>
            </a:r>
          </a:p>
        </p:txBody>
      </p:sp>
      <p:sp>
        <p:nvSpPr>
          <p:cNvPr id="8" name="Rounded Rectangular Callout 7">
            <a:extLst>
              <a:ext uri="{FF2B5EF4-FFF2-40B4-BE49-F238E27FC236}">
                <a16:creationId xmlns:a16="http://schemas.microsoft.com/office/drawing/2014/main" id="{9572C184-ADAD-5167-BBCC-91C96020ABF6}"/>
              </a:ext>
            </a:extLst>
          </p:cNvPr>
          <p:cNvSpPr/>
          <p:nvPr/>
        </p:nvSpPr>
        <p:spPr>
          <a:xfrm>
            <a:off x="6518344" y="4255993"/>
            <a:ext cx="2136748" cy="900126"/>
          </a:xfrm>
          <a:prstGeom prst="wedgeRoundRectCallout">
            <a:avLst>
              <a:gd name="adj1" fmla="val -65896"/>
              <a:gd name="adj2" fmla="val -21497"/>
              <a:gd name="adj3" fmla="val 16667"/>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000" dirty="0">
                <a:solidFill>
                  <a:schemeClr val="tx1"/>
                </a:solidFill>
              </a:rPr>
              <a:t>“It is no longer maintained”</a:t>
            </a:r>
          </a:p>
        </p:txBody>
      </p:sp>
      <p:sp>
        <p:nvSpPr>
          <p:cNvPr id="10" name="TextBox 9">
            <a:extLst>
              <a:ext uri="{FF2B5EF4-FFF2-40B4-BE49-F238E27FC236}">
                <a16:creationId xmlns:a16="http://schemas.microsoft.com/office/drawing/2014/main" id="{ACA3D94E-DD1F-B17B-6B41-7C2D675ECE29}"/>
              </a:ext>
            </a:extLst>
          </p:cNvPr>
          <p:cNvSpPr txBox="1"/>
          <p:nvPr/>
        </p:nvSpPr>
        <p:spPr>
          <a:xfrm>
            <a:off x="7896315" y="3353803"/>
            <a:ext cx="758776" cy="369332"/>
          </a:xfrm>
          <a:prstGeom prst="rect">
            <a:avLst/>
          </a:prstGeom>
          <a:noFill/>
        </p:spPr>
        <p:txBody>
          <a:bodyPr wrap="square" rtlCol="0">
            <a:spAutoFit/>
          </a:bodyPr>
          <a:lstStyle/>
          <a:p>
            <a:pPr algn="ctr"/>
            <a:r>
              <a:rPr lang="en-US" dirty="0"/>
              <a:t>User</a:t>
            </a:r>
          </a:p>
        </p:txBody>
      </p:sp>
      <p:sp>
        <p:nvSpPr>
          <p:cNvPr id="11" name="TextBox 10">
            <a:extLst>
              <a:ext uri="{FF2B5EF4-FFF2-40B4-BE49-F238E27FC236}">
                <a16:creationId xmlns:a16="http://schemas.microsoft.com/office/drawing/2014/main" id="{30CE2F68-330A-A7AA-E2B3-9FEA1415E349}"/>
              </a:ext>
            </a:extLst>
          </p:cNvPr>
          <p:cNvSpPr txBox="1"/>
          <p:nvPr/>
        </p:nvSpPr>
        <p:spPr>
          <a:xfrm>
            <a:off x="5334932" y="5034602"/>
            <a:ext cx="1260254" cy="646331"/>
          </a:xfrm>
          <a:prstGeom prst="rect">
            <a:avLst/>
          </a:prstGeom>
          <a:noFill/>
        </p:spPr>
        <p:txBody>
          <a:bodyPr wrap="square" rtlCol="0">
            <a:spAutoFit/>
          </a:bodyPr>
          <a:lstStyle/>
          <a:p>
            <a:pPr algn="ctr"/>
            <a:r>
              <a:rPr lang="en-US" dirty="0"/>
              <a:t>Container Developer</a:t>
            </a:r>
          </a:p>
        </p:txBody>
      </p:sp>
      <p:pic>
        <p:nvPicPr>
          <p:cNvPr id="13314" name="Picture 2">
            <a:extLst>
              <a:ext uri="{FF2B5EF4-FFF2-40B4-BE49-F238E27FC236}">
                <a16:creationId xmlns:a16="http://schemas.microsoft.com/office/drawing/2014/main" id="{D47CA0E3-0E32-A041-66B4-52D09AF77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10" y="4269592"/>
            <a:ext cx="4265556" cy="713148"/>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2DCE4175-4F7D-9D48-B57E-16D329511C92}"/>
              </a:ext>
            </a:extLst>
          </p:cNvPr>
          <p:cNvPicPr>
            <a:picLocks noChangeAspect="1"/>
          </p:cNvPicPr>
          <p:nvPr/>
        </p:nvPicPr>
        <p:blipFill>
          <a:blip r:embed="rId4"/>
          <a:stretch>
            <a:fillRect/>
          </a:stretch>
        </p:blipFill>
        <p:spPr>
          <a:xfrm>
            <a:off x="5660259" y="4367456"/>
            <a:ext cx="609600" cy="609600"/>
          </a:xfrm>
          <a:prstGeom prst="rect">
            <a:avLst/>
          </a:prstGeom>
        </p:spPr>
      </p:pic>
      <p:pic>
        <p:nvPicPr>
          <p:cNvPr id="7" name="Picture 6" descr="User icon">
            <a:extLst>
              <a:ext uri="{FF2B5EF4-FFF2-40B4-BE49-F238E27FC236}">
                <a16:creationId xmlns:a16="http://schemas.microsoft.com/office/drawing/2014/main" id="{1AA8248A-5358-FD9D-94DC-0454E45AAC64}"/>
              </a:ext>
            </a:extLst>
          </p:cNvPr>
          <p:cNvPicPr>
            <a:picLocks noChangeAspect="1"/>
          </p:cNvPicPr>
          <p:nvPr/>
        </p:nvPicPr>
        <p:blipFill>
          <a:blip r:embed="rId5"/>
          <a:stretch>
            <a:fillRect/>
          </a:stretch>
        </p:blipFill>
        <p:spPr>
          <a:xfrm>
            <a:off x="7999558" y="2795792"/>
            <a:ext cx="552291" cy="552291"/>
          </a:xfrm>
          <a:prstGeom prst="rect">
            <a:avLst/>
          </a:prstGeom>
        </p:spPr>
      </p:pic>
    </p:spTree>
    <p:extLst>
      <p:ext uri="{BB962C8B-B14F-4D97-AF65-F5344CB8AC3E}">
        <p14:creationId xmlns:p14="http://schemas.microsoft.com/office/powerpoint/2010/main" val="152434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EA88D-5CC2-4688-1363-5B004C5C3AE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FEC31CA-BE8E-12C4-1B3C-CA72EDC78A1C}"/>
              </a:ext>
            </a:extLst>
          </p:cNvPr>
          <p:cNvSpPr txBox="1"/>
          <p:nvPr/>
        </p:nvSpPr>
        <p:spPr>
          <a:xfrm>
            <a:off x="5294376" y="2258568"/>
            <a:ext cx="3493008" cy="3621024"/>
          </a:xfrm>
          <a:prstGeom prst="roundRect">
            <a:avLst>
              <a:gd name="adj" fmla="val 9637"/>
            </a:avLst>
          </a:prstGeom>
          <a:solidFill>
            <a:schemeClr val="bg1">
              <a:lumMod val="50000"/>
              <a:alpha val="10000"/>
            </a:schemeClr>
          </a:solidFill>
          <a:ln w="6350">
            <a:noFill/>
            <a:prstDash val="sysDash"/>
          </a:ln>
        </p:spPr>
        <p:txBody>
          <a:bodyPr wrap="none" anchor="ctr">
            <a:noAutofit/>
          </a:bodyPr>
          <a:lstStyle/>
          <a:p>
            <a:pPr algn="ctr"/>
            <a:endParaRPr lang="en-US" sz="3000" b="1" dirty="0">
              <a:solidFill>
                <a:srgbClr val="C00000"/>
              </a:solidFill>
            </a:endParaRPr>
          </a:p>
        </p:txBody>
      </p:sp>
      <p:sp>
        <p:nvSpPr>
          <p:cNvPr id="2" name="Title 1">
            <a:extLst>
              <a:ext uri="{FF2B5EF4-FFF2-40B4-BE49-F238E27FC236}">
                <a16:creationId xmlns:a16="http://schemas.microsoft.com/office/drawing/2014/main" id="{7BF32758-2966-A0C6-63EC-D58242236972}"/>
              </a:ext>
            </a:extLst>
          </p:cNvPr>
          <p:cNvSpPr>
            <a:spLocks noGrp="1"/>
          </p:cNvSpPr>
          <p:nvPr>
            <p:ph type="title"/>
          </p:nvPr>
        </p:nvSpPr>
        <p:spPr/>
        <p:txBody>
          <a:bodyPr/>
          <a:lstStyle/>
          <a:p>
            <a:r>
              <a:rPr lang="en-US" dirty="0"/>
              <a:t>Qualitative Study on Automatic Patching</a:t>
            </a:r>
          </a:p>
        </p:txBody>
      </p:sp>
      <p:sp>
        <p:nvSpPr>
          <p:cNvPr id="3" name="Content Placeholder 2">
            <a:extLst>
              <a:ext uri="{FF2B5EF4-FFF2-40B4-BE49-F238E27FC236}">
                <a16:creationId xmlns:a16="http://schemas.microsoft.com/office/drawing/2014/main" id="{8791E074-5026-7211-6555-0EFD2236D00B}"/>
              </a:ext>
            </a:extLst>
          </p:cNvPr>
          <p:cNvSpPr>
            <a:spLocks noGrp="1"/>
          </p:cNvSpPr>
          <p:nvPr>
            <p:ph idx="1"/>
          </p:nvPr>
        </p:nvSpPr>
        <p:spPr/>
        <p:txBody>
          <a:bodyPr/>
          <a:lstStyle/>
          <a:p>
            <a:r>
              <a:rPr lang="en-US" dirty="0"/>
              <a:t>54 GitHub issues from 4 popular Docker Official Images application repositories:</a:t>
            </a:r>
          </a:p>
          <a:p>
            <a:pPr lvl="1" fontAlgn="base"/>
            <a:r>
              <a:rPr lang="en-US" dirty="0"/>
              <a:t>Unclear end-of-life</a:t>
            </a:r>
          </a:p>
          <a:p>
            <a:pPr lvl="1" fontAlgn="base"/>
            <a:r>
              <a:rPr lang="en-US" dirty="0"/>
              <a:t>Over-reliance on automation</a:t>
            </a:r>
          </a:p>
          <a:p>
            <a:pPr lvl="1" fontAlgn="base"/>
            <a:r>
              <a:rPr lang="en-US" dirty="0"/>
              <a:t>Fragmented responsibilities</a:t>
            </a:r>
          </a:p>
          <a:p>
            <a:pPr marL="0" indent="0">
              <a:buNone/>
            </a:pPr>
            <a:endParaRPr lang="en-US" dirty="0"/>
          </a:p>
        </p:txBody>
      </p:sp>
      <p:sp>
        <p:nvSpPr>
          <p:cNvPr id="4" name="Footer Placeholder 3">
            <a:extLst>
              <a:ext uri="{FF2B5EF4-FFF2-40B4-BE49-F238E27FC236}">
                <a16:creationId xmlns:a16="http://schemas.microsoft.com/office/drawing/2014/main" id="{23627FB9-CFEF-740E-064C-E0D6B312609E}"/>
              </a:ext>
            </a:extLst>
          </p:cNvPr>
          <p:cNvSpPr>
            <a:spLocks noGrp="1"/>
          </p:cNvSpPr>
          <p:nvPr>
            <p:ph type="ftr" sz="quarter" idx="11"/>
          </p:nvPr>
        </p:nvSpPr>
        <p:spPr/>
        <p:txBody>
          <a:bodyPr/>
          <a:lstStyle/>
          <a:p>
            <a:r>
              <a:rPr lang="en-US"/>
              <a:t>Death Is Not the End: A Longitudinal Study on the Impact of Automatic Updates  on Container Vulnerability Lifespans</a:t>
            </a:r>
            <a:endParaRPr lang="en-US" dirty="0"/>
          </a:p>
        </p:txBody>
      </p:sp>
      <p:pic>
        <p:nvPicPr>
          <p:cNvPr id="13316" name="Picture 4">
            <a:extLst>
              <a:ext uri="{FF2B5EF4-FFF2-40B4-BE49-F238E27FC236}">
                <a16:creationId xmlns:a16="http://schemas.microsoft.com/office/drawing/2014/main" id="{7DDAABA5-CBC1-89D2-6D86-E1AEC4784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87115"/>
            <a:ext cx="4680176" cy="7134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2423373B-9CED-8FE8-E689-6485712D3961}"/>
              </a:ext>
            </a:extLst>
          </p:cNvPr>
          <p:cNvSpPr/>
          <p:nvPr/>
        </p:nvSpPr>
        <p:spPr>
          <a:xfrm>
            <a:off x="5449947" y="2551957"/>
            <a:ext cx="2347060" cy="1297216"/>
          </a:xfrm>
          <a:prstGeom prst="wedgeRoundRectCallout">
            <a:avLst>
              <a:gd name="adj1" fmla="val 62153"/>
              <a:gd name="adj2" fmla="val -20819"/>
              <a:gd name="adj3" fmla="val 16667"/>
            </a:avLst>
          </a:prstGeom>
          <a:solidFill>
            <a:schemeClr val="accent4">
              <a:lumMod val="20000"/>
              <a:lumOff val="80000"/>
            </a:schemeClr>
          </a:solidFill>
          <a:ln w="95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r>
              <a:rPr lang="en-US" sz="2000" dirty="0">
                <a:solidFill>
                  <a:schemeClr val="tx1"/>
                </a:solidFill>
              </a:rPr>
              <a:t>“Why has this tag not been updated for months?”</a:t>
            </a:r>
          </a:p>
        </p:txBody>
      </p:sp>
      <p:sp>
        <p:nvSpPr>
          <p:cNvPr id="8" name="Rounded Rectangular Callout 7">
            <a:extLst>
              <a:ext uri="{FF2B5EF4-FFF2-40B4-BE49-F238E27FC236}">
                <a16:creationId xmlns:a16="http://schemas.microsoft.com/office/drawing/2014/main" id="{5DA7521E-4A39-4E65-17E3-EE23FA3EA3C8}"/>
              </a:ext>
            </a:extLst>
          </p:cNvPr>
          <p:cNvSpPr/>
          <p:nvPr/>
        </p:nvSpPr>
        <p:spPr>
          <a:xfrm>
            <a:off x="6518344" y="4255993"/>
            <a:ext cx="2136748" cy="900126"/>
          </a:xfrm>
          <a:prstGeom prst="wedgeRoundRectCallout">
            <a:avLst>
              <a:gd name="adj1" fmla="val -65896"/>
              <a:gd name="adj2" fmla="val -21497"/>
              <a:gd name="adj3" fmla="val 16667"/>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000" dirty="0">
                <a:solidFill>
                  <a:schemeClr val="tx1"/>
                </a:solidFill>
              </a:rPr>
              <a:t>“It is no longer maintained”</a:t>
            </a:r>
          </a:p>
        </p:txBody>
      </p:sp>
      <p:sp>
        <p:nvSpPr>
          <p:cNvPr id="10" name="TextBox 9">
            <a:extLst>
              <a:ext uri="{FF2B5EF4-FFF2-40B4-BE49-F238E27FC236}">
                <a16:creationId xmlns:a16="http://schemas.microsoft.com/office/drawing/2014/main" id="{6A5D9C19-4926-5387-265C-C954B6D91A95}"/>
              </a:ext>
            </a:extLst>
          </p:cNvPr>
          <p:cNvSpPr txBox="1"/>
          <p:nvPr/>
        </p:nvSpPr>
        <p:spPr>
          <a:xfrm>
            <a:off x="7896315" y="3353803"/>
            <a:ext cx="758776" cy="369332"/>
          </a:xfrm>
          <a:prstGeom prst="rect">
            <a:avLst/>
          </a:prstGeom>
          <a:noFill/>
        </p:spPr>
        <p:txBody>
          <a:bodyPr wrap="square" rtlCol="0">
            <a:spAutoFit/>
          </a:bodyPr>
          <a:lstStyle/>
          <a:p>
            <a:pPr algn="ctr"/>
            <a:r>
              <a:rPr lang="en-US" dirty="0"/>
              <a:t>User</a:t>
            </a:r>
          </a:p>
        </p:txBody>
      </p:sp>
      <p:sp>
        <p:nvSpPr>
          <p:cNvPr id="11" name="TextBox 10">
            <a:extLst>
              <a:ext uri="{FF2B5EF4-FFF2-40B4-BE49-F238E27FC236}">
                <a16:creationId xmlns:a16="http://schemas.microsoft.com/office/drawing/2014/main" id="{CEF11FAC-1A80-9AF4-9AEB-49501D07F411}"/>
              </a:ext>
            </a:extLst>
          </p:cNvPr>
          <p:cNvSpPr txBox="1"/>
          <p:nvPr/>
        </p:nvSpPr>
        <p:spPr>
          <a:xfrm>
            <a:off x="5334932" y="5034602"/>
            <a:ext cx="1260254" cy="646331"/>
          </a:xfrm>
          <a:prstGeom prst="rect">
            <a:avLst/>
          </a:prstGeom>
          <a:noFill/>
        </p:spPr>
        <p:txBody>
          <a:bodyPr wrap="square" rtlCol="0">
            <a:spAutoFit/>
          </a:bodyPr>
          <a:lstStyle/>
          <a:p>
            <a:pPr algn="ctr"/>
            <a:r>
              <a:rPr lang="en-US" dirty="0"/>
              <a:t>Container Developer</a:t>
            </a:r>
          </a:p>
        </p:txBody>
      </p:sp>
      <p:pic>
        <p:nvPicPr>
          <p:cNvPr id="13314" name="Picture 2">
            <a:extLst>
              <a:ext uri="{FF2B5EF4-FFF2-40B4-BE49-F238E27FC236}">
                <a16:creationId xmlns:a16="http://schemas.microsoft.com/office/drawing/2014/main" id="{A33C9586-D7AB-3A94-CA3B-46E650F1D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10" y="4269592"/>
            <a:ext cx="4265556" cy="713148"/>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8803EBB4-B6E3-E8B4-C04A-2A19ECB7CCD8}"/>
              </a:ext>
            </a:extLst>
          </p:cNvPr>
          <p:cNvPicPr>
            <a:picLocks noChangeAspect="1"/>
          </p:cNvPicPr>
          <p:nvPr/>
        </p:nvPicPr>
        <p:blipFill>
          <a:blip r:embed="rId4"/>
          <a:stretch>
            <a:fillRect/>
          </a:stretch>
        </p:blipFill>
        <p:spPr>
          <a:xfrm>
            <a:off x="5660259" y="4367456"/>
            <a:ext cx="609600" cy="609600"/>
          </a:xfrm>
          <a:prstGeom prst="rect">
            <a:avLst/>
          </a:prstGeom>
        </p:spPr>
      </p:pic>
      <p:pic>
        <p:nvPicPr>
          <p:cNvPr id="7" name="Picture 6" descr="User icon">
            <a:extLst>
              <a:ext uri="{FF2B5EF4-FFF2-40B4-BE49-F238E27FC236}">
                <a16:creationId xmlns:a16="http://schemas.microsoft.com/office/drawing/2014/main" id="{FFF8B0B0-DED0-9563-7800-281E0868D8F1}"/>
              </a:ext>
            </a:extLst>
          </p:cNvPr>
          <p:cNvPicPr>
            <a:picLocks noChangeAspect="1"/>
          </p:cNvPicPr>
          <p:nvPr/>
        </p:nvPicPr>
        <p:blipFill>
          <a:blip r:embed="rId5"/>
          <a:stretch>
            <a:fillRect/>
          </a:stretch>
        </p:blipFill>
        <p:spPr>
          <a:xfrm>
            <a:off x="7999558" y="2795792"/>
            <a:ext cx="552291" cy="552291"/>
          </a:xfrm>
          <a:prstGeom prst="rect">
            <a:avLst/>
          </a:prstGeom>
        </p:spPr>
      </p:pic>
    </p:spTree>
    <p:extLst>
      <p:ext uri="{BB962C8B-B14F-4D97-AF65-F5344CB8AC3E}">
        <p14:creationId xmlns:p14="http://schemas.microsoft.com/office/powerpoint/2010/main" val="178912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73B8-C6E9-CB69-CD2D-30CC81048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2F499-243B-CCDE-84D7-9188C021E153}"/>
              </a:ext>
            </a:extLst>
          </p:cNvPr>
          <p:cNvSpPr>
            <a:spLocks noGrp="1"/>
          </p:cNvSpPr>
          <p:nvPr>
            <p:ph type="title"/>
          </p:nvPr>
        </p:nvSpPr>
        <p:spPr/>
        <p:txBody>
          <a:bodyPr/>
          <a:lstStyle/>
          <a:p>
            <a:r>
              <a:rPr lang="en-US" dirty="0"/>
              <a:t>Research Question</a:t>
            </a:r>
          </a:p>
        </p:txBody>
      </p:sp>
      <p:sp>
        <p:nvSpPr>
          <p:cNvPr id="4" name="Footer Placeholder 3">
            <a:extLst>
              <a:ext uri="{FF2B5EF4-FFF2-40B4-BE49-F238E27FC236}">
                <a16:creationId xmlns:a16="http://schemas.microsoft.com/office/drawing/2014/main" id="{FC2387D8-9BA6-0F9E-565A-9D00E3891791}"/>
              </a:ext>
            </a:extLst>
          </p:cNvPr>
          <p:cNvSpPr>
            <a:spLocks noGrp="1"/>
          </p:cNvSpPr>
          <p:nvPr>
            <p:ph type="ftr" sz="quarter" idx="11"/>
          </p:nvPr>
        </p:nvSpPr>
        <p:spPr/>
        <p:txBody>
          <a:bodyPr/>
          <a:lstStyle/>
          <a:p>
            <a:r>
              <a:rPr lang="en-US"/>
              <a:t>Death Is Not the End: A Longitudinal Study on the Impact of Automatic Updates  on Container Vulnerability Lifespans</a:t>
            </a:r>
            <a:endParaRPr lang="en-US" dirty="0"/>
          </a:p>
        </p:txBody>
      </p:sp>
      <p:sp>
        <p:nvSpPr>
          <p:cNvPr id="5" name="TextBox 4">
            <a:extLst>
              <a:ext uri="{FF2B5EF4-FFF2-40B4-BE49-F238E27FC236}">
                <a16:creationId xmlns:a16="http://schemas.microsoft.com/office/drawing/2014/main" id="{8F2E9EC8-5395-E751-99D2-AA2C1A479BBD}"/>
              </a:ext>
            </a:extLst>
          </p:cNvPr>
          <p:cNvSpPr txBox="1"/>
          <p:nvPr/>
        </p:nvSpPr>
        <p:spPr>
          <a:xfrm>
            <a:off x="317364" y="2304112"/>
            <a:ext cx="8509271" cy="2249776"/>
          </a:xfrm>
          <a:prstGeom prst="rect">
            <a:avLst/>
          </a:prstGeom>
          <a:solidFill>
            <a:schemeClr val="bg2">
              <a:lumMod val="75000"/>
              <a:alpha val="10000"/>
            </a:schemeClr>
          </a:solidFill>
          <a:ln w="38100">
            <a:solidFill>
              <a:schemeClr val="bg2">
                <a:lumMod val="25000"/>
              </a:schemeClr>
            </a:solidFill>
            <a:prstDash val="sysDash"/>
          </a:ln>
        </p:spPr>
        <p:txBody>
          <a:bodyPr wrap="none" anchor="ctr">
            <a:noAutofit/>
          </a:bodyPr>
          <a:lstStyle/>
          <a:p>
            <a:pPr algn="ctr"/>
            <a:r>
              <a:rPr lang="en-US" sz="3600" i="0" u="none" strike="noStrike" dirty="0">
                <a:effectLst/>
              </a:rPr>
              <a:t>How </a:t>
            </a:r>
            <a:r>
              <a:rPr lang="en-US" sz="3600" b="1" i="0" u="none" strike="noStrike" dirty="0">
                <a:effectLst/>
              </a:rPr>
              <a:t>long</a:t>
            </a:r>
            <a:r>
              <a:rPr lang="en-US" sz="3600" i="0" u="none" strike="noStrike" dirty="0">
                <a:effectLst/>
              </a:rPr>
              <a:t> </a:t>
            </a:r>
            <a:r>
              <a:rPr lang="en-US" sz="3600" b="1" i="0" u="none" strike="noStrike" dirty="0">
                <a:effectLst/>
              </a:rPr>
              <a:t>do vulnerabilities </a:t>
            </a:r>
            <a:br>
              <a:rPr lang="en-US" sz="3600" b="1" i="0" u="none" strike="noStrike" dirty="0">
                <a:effectLst/>
              </a:rPr>
            </a:br>
            <a:r>
              <a:rPr lang="en-US" sz="3600" b="1" i="0" u="none" strike="noStrike" dirty="0">
                <a:effectLst/>
              </a:rPr>
              <a:t>actually live in container images </a:t>
            </a:r>
            <a:r>
              <a:rPr lang="en-US" sz="3600" i="0" u="none" strike="noStrike" dirty="0">
                <a:effectLst/>
              </a:rPr>
              <a:t>and </a:t>
            </a:r>
            <a:br>
              <a:rPr lang="en-US" sz="3600" i="0" u="none" strike="noStrike" dirty="0">
                <a:effectLst/>
              </a:rPr>
            </a:br>
            <a:r>
              <a:rPr lang="en-US" sz="3600" i="0" u="none" strike="noStrike" dirty="0">
                <a:effectLst/>
              </a:rPr>
              <a:t>what </a:t>
            </a:r>
            <a:r>
              <a:rPr lang="en-US" sz="3600" b="1" i="0" u="none" strike="noStrike" dirty="0">
                <a:effectLst/>
              </a:rPr>
              <a:t>factors influence these durations</a:t>
            </a:r>
            <a:r>
              <a:rPr lang="en-US" sz="3600" i="0" u="none" strike="noStrike" dirty="0">
                <a:effectLst/>
              </a:rPr>
              <a:t>?</a:t>
            </a:r>
            <a:endParaRPr lang="en-US" sz="3600" b="1" i="0" u="none" strike="noStrike" dirty="0">
              <a:effectLst/>
            </a:endParaRPr>
          </a:p>
        </p:txBody>
      </p:sp>
    </p:spTree>
    <p:extLst>
      <p:ext uri="{BB962C8B-B14F-4D97-AF65-F5344CB8AC3E}">
        <p14:creationId xmlns:p14="http://schemas.microsoft.com/office/powerpoint/2010/main" val="60253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Work</a:t>
            </a:r>
          </a:p>
        </p:txBody>
      </p:sp>
      <p:sp>
        <p:nvSpPr>
          <p:cNvPr id="3" name="Content Placeholder 2"/>
          <p:cNvSpPr>
            <a:spLocks noGrp="1"/>
          </p:cNvSpPr>
          <p:nvPr>
            <p:ph idx="1"/>
          </p:nvPr>
        </p:nvSpPr>
        <p:spPr>
          <a:xfrm>
            <a:off x="457200" y="1212510"/>
            <a:ext cx="8229600" cy="4913654"/>
          </a:xfrm>
        </p:spPr>
        <p:txBody>
          <a:bodyPr/>
          <a:lstStyle/>
          <a:p>
            <a:pPr fontAlgn="base"/>
            <a:r>
              <a:rPr lang="en-US" b="1" dirty="0"/>
              <a:t>Vulnerability Prevalence &amp; Inheritance </a:t>
            </a:r>
            <a:r>
              <a:rPr lang="en-US" dirty="0"/>
              <a:t> </a:t>
            </a:r>
          </a:p>
          <a:p>
            <a:pPr lvl="1" fontAlgn="base"/>
            <a:r>
              <a:rPr lang="en-US" dirty="0"/>
              <a:t>Base images are a major source of vulnerabilities in containers [1][2]</a:t>
            </a:r>
          </a:p>
          <a:p>
            <a:pPr fontAlgn="base"/>
            <a:r>
              <a:rPr lang="en-US" b="1" dirty="0"/>
              <a:t>Technical Lag and Lifespan:</a:t>
            </a:r>
            <a:r>
              <a:rPr lang="en-US" dirty="0"/>
              <a:t> </a:t>
            </a:r>
          </a:p>
          <a:p>
            <a:pPr lvl="1" fontAlgn="base"/>
            <a:r>
              <a:rPr lang="en-US" dirty="0"/>
              <a:t>The gap between the versions of packages in a container and the most recent versions [3]</a:t>
            </a:r>
          </a:p>
          <a:p>
            <a:pPr lvl="1" fontAlgn="base"/>
            <a:r>
              <a:rPr lang="en-US" dirty="0"/>
              <a:t>Manual analysis of vuln. lifespan across different tags [4]</a:t>
            </a:r>
          </a:p>
        </p:txBody>
      </p:sp>
      <p:sp>
        <p:nvSpPr>
          <p:cNvPr id="4" name="Footer Placeholder 3"/>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8" name="TextBox 7">
            <a:extLst>
              <a:ext uri="{FF2B5EF4-FFF2-40B4-BE49-F238E27FC236}">
                <a16:creationId xmlns:a16="http://schemas.microsoft.com/office/drawing/2014/main" id="{C4C129A0-07FD-61EF-7BC5-E1AB58BE974A}"/>
              </a:ext>
            </a:extLst>
          </p:cNvPr>
          <p:cNvSpPr txBox="1"/>
          <p:nvPr/>
        </p:nvSpPr>
        <p:spPr>
          <a:xfrm>
            <a:off x="619626" y="5037631"/>
            <a:ext cx="8067174" cy="1215717"/>
          </a:xfrm>
          <a:prstGeom prst="rect">
            <a:avLst/>
          </a:prstGeom>
          <a:noFill/>
        </p:spPr>
        <p:txBody>
          <a:bodyPr wrap="square" rtlCol="0">
            <a:spAutoFit/>
          </a:bodyPr>
          <a:lstStyle/>
          <a:p>
            <a:r>
              <a:rPr lang="en-US" sz="1100" dirty="0">
                <a:solidFill>
                  <a:schemeClr val="tx1">
                    <a:lumMod val="65000"/>
                    <a:lumOff val="35000"/>
                  </a:schemeClr>
                </a:solidFill>
              </a:rPr>
              <a:t>[1] R. Shu et al. “A study of security vulnerabilities on docker hub,” Conference on Data and Application Security and Privacy, 2017. </a:t>
            </a:r>
          </a:p>
          <a:p>
            <a:r>
              <a:rPr lang="en-US" sz="1100" dirty="0">
                <a:solidFill>
                  <a:schemeClr val="tx1">
                    <a:lumMod val="65000"/>
                    <a:lumOff val="35000"/>
                  </a:schemeClr>
                </a:solidFill>
              </a:rPr>
              <a:t>[2] A. Zerouali et al. “On the relation between outdated docker containers, severity vulnerabilities, and bugs,” SANER, 2019. </a:t>
            </a:r>
          </a:p>
          <a:p>
            <a:r>
              <a:rPr lang="en-US" sz="1100" dirty="0">
                <a:solidFill>
                  <a:schemeClr val="tx1">
                    <a:lumMod val="65000"/>
                    <a:lumOff val="35000"/>
                  </a:schemeClr>
                </a:solidFill>
              </a:rPr>
              <a:t>[3] M. U. Haque et al. “Well begun is half done: An empirical study of exploitability &amp; impact of base-image </a:t>
            </a:r>
            <a:r>
              <a:rPr lang="en-US" sz="1100" dirty="0" err="1">
                <a:solidFill>
                  <a:schemeClr val="tx1">
                    <a:lumMod val="65000"/>
                    <a:lumOff val="35000"/>
                  </a:schemeClr>
                </a:solidFill>
              </a:rPr>
              <a:t>vulnerabilities,”SANER</a:t>
            </a:r>
            <a:r>
              <a:rPr lang="en-US" sz="1100" dirty="0">
                <a:solidFill>
                  <a:schemeClr val="tx1">
                    <a:lumMod val="65000"/>
                    <a:lumOff val="35000"/>
                  </a:schemeClr>
                </a:solidFill>
              </a:rPr>
              <a:t>, 2022.</a:t>
            </a:r>
          </a:p>
          <a:p>
            <a:r>
              <a:rPr lang="en-US" sz="1100" dirty="0">
                <a:solidFill>
                  <a:schemeClr val="tx1">
                    <a:lumMod val="65000"/>
                    <a:lumOff val="35000"/>
                  </a:schemeClr>
                </a:solidFill>
              </a:rPr>
              <a:t>[4] P. Liu et al. “Understanding the security risks of docker hub,” ESORICS, 2020</a:t>
            </a:r>
          </a:p>
          <a:p>
            <a:br>
              <a:rPr lang="en-US" sz="1100" dirty="0"/>
            </a:br>
            <a:endParaRPr lang="en-US" dirty="0"/>
          </a:p>
        </p:txBody>
      </p:sp>
    </p:spTree>
    <p:extLst>
      <p:ext uri="{BB962C8B-B14F-4D97-AF65-F5344CB8AC3E}">
        <p14:creationId xmlns:p14="http://schemas.microsoft.com/office/powerpoint/2010/main" val="35748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00AC-B1B6-7977-042A-0A65FAFC5CE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970090B-EAF2-5428-D431-029C33FCC71D}"/>
              </a:ext>
            </a:extLst>
          </p:cNvPr>
          <p:cNvSpPr/>
          <p:nvPr/>
        </p:nvSpPr>
        <p:spPr>
          <a:xfrm>
            <a:off x="1036698" y="3441192"/>
            <a:ext cx="7208141" cy="1072896"/>
          </a:xfrm>
          <a:prstGeom prst="rect">
            <a:avLst/>
          </a:prstGeom>
          <a:solidFill>
            <a:srgbClr val="C5A0FF"/>
          </a:solidFill>
          <a:ln w="508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orientdb:2.2.37</a:t>
            </a:r>
          </a:p>
        </p:txBody>
      </p:sp>
      <p:sp>
        <p:nvSpPr>
          <p:cNvPr id="17" name="Rectangle 16">
            <a:extLst>
              <a:ext uri="{FF2B5EF4-FFF2-40B4-BE49-F238E27FC236}">
                <a16:creationId xmlns:a16="http://schemas.microsoft.com/office/drawing/2014/main" id="{60745091-73DF-E9D0-C92C-BD59B42E8BD6}"/>
              </a:ext>
            </a:extLst>
          </p:cNvPr>
          <p:cNvSpPr/>
          <p:nvPr/>
        </p:nvSpPr>
        <p:spPr>
          <a:xfrm>
            <a:off x="1056807" y="4211047"/>
            <a:ext cx="797436" cy="282085"/>
          </a:xfrm>
          <a:prstGeom prst="rect">
            <a:avLst/>
          </a:prstGeom>
          <a:solidFill>
            <a:srgbClr val="00F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AF949F9B-4B75-3476-7696-3C97779FC7B8}"/>
              </a:ext>
            </a:extLst>
          </p:cNvPr>
          <p:cNvSpPr>
            <a:spLocks noGrp="1"/>
          </p:cNvSpPr>
          <p:nvPr>
            <p:ph type="title"/>
          </p:nvPr>
        </p:nvSpPr>
        <p:spPr/>
        <p:txBody>
          <a:bodyPr/>
          <a:lstStyle/>
          <a:p>
            <a:r>
              <a:rPr lang="en-US" dirty="0"/>
              <a:t>Methods – Lineage Model</a:t>
            </a:r>
          </a:p>
        </p:txBody>
      </p:sp>
      <p:sp>
        <p:nvSpPr>
          <p:cNvPr id="3" name="Content Placeholder 2">
            <a:extLst>
              <a:ext uri="{FF2B5EF4-FFF2-40B4-BE49-F238E27FC236}">
                <a16:creationId xmlns:a16="http://schemas.microsoft.com/office/drawing/2014/main" id="{D047ED7C-AF87-4FA4-BBE9-101D93D130F5}"/>
              </a:ext>
            </a:extLst>
          </p:cNvPr>
          <p:cNvSpPr>
            <a:spLocks noGrp="1"/>
          </p:cNvSpPr>
          <p:nvPr>
            <p:ph idx="1"/>
          </p:nvPr>
        </p:nvSpPr>
        <p:spPr>
          <a:xfrm>
            <a:off x="457200" y="1212510"/>
            <a:ext cx="8229600" cy="4913654"/>
          </a:xfrm>
        </p:spPr>
        <p:txBody>
          <a:bodyPr/>
          <a:lstStyle/>
          <a:p>
            <a:r>
              <a:rPr lang="en-US" dirty="0"/>
              <a:t>Lineage = Longitudinal view of tags</a:t>
            </a:r>
          </a:p>
          <a:p>
            <a:pPr lvl="1" fontAlgn="base"/>
            <a:r>
              <a:rPr lang="en-US" dirty="0"/>
              <a:t>Tag (e.g., </a:t>
            </a:r>
            <a:r>
              <a:rPr lang="en-US" b="1" dirty="0"/>
              <a:t>orientdb:2.2.37</a:t>
            </a:r>
            <a:r>
              <a:rPr lang="en-US" dirty="0"/>
              <a:t>) ≈ Git branch</a:t>
            </a:r>
          </a:p>
          <a:p>
            <a:pPr lvl="1" fontAlgn="base"/>
            <a:r>
              <a:rPr lang="en-US" dirty="0"/>
              <a:t>Image ≈ commit</a:t>
            </a:r>
          </a:p>
        </p:txBody>
      </p:sp>
      <p:sp>
        <p:nvSpPr>
          <p:cNvPr id="4" name="Footer Placeholder 3">
            <a:extLst>
              <a:ext uri="{FF2B5EF4-FFF2-40B4-BE49-F238E27FC236}">
                <a16:creationId xmlns:a16="http://schemas.microsoft.com/office/drawing/2014/main" id="{1227F3C5-0CF3-6ECA-FC8C-1C4D41BC6BA4}"/>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9" name="Rectangle 8">
            <a:extLst>
              <a:ext uri="{FF2B5EF4-FFF2-40B4-BE49-F238E27FC236}">
                <a16:creationId xmlns:a16="http://schemas.microsoft.com/office/drawing/2014/main" id="{0D74773F-D8BA-BCFD-3629-29C3A950A8F8}"/>
              </a:ext>
            </a:extLst>
          </p:cNvPr>
          <p:cNvSpPr/>
          <p:nvPr/>
        </p:nvSpPr>
        <p:spPr>
          <a:xfrm>
            <a:off x="1844417" y="4211047"/>
            <a:ext cx="5592701" cy="28208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CVE-2021-46828</a:t>
            </a:r>
          </a:p>
        </p:txBody>
      </p:sp>
      <p:sp>
        <p:nvSpPr>
          <p:cNvPr id="18" name="Rectangle 17">
            <a:extLst>
              <a:ext uri="{FF2B5EF4-FFF2-40B4-BE49-F238E27FC236}">
                <a16:creationId xmlns:a16="http://schemas.microsoft.com/office/drawing/2014/main" id="{CDD7AA19-A24F-D0A6-10E5-3EF0011F459A}"/>
              </a:ext>
            </a:extLst>
          </p:cNvPr>
          <p:cNvSpPr/>
          <p:nvPr/>
        </p:nvSpPr>
        <p:spPr>
          <a:xfrm>
            <a:off x="7437118" y="4211048"/>
            <a:ext cx="784987" cy="272978"/>
          </a:xfrm>
          <a:prstGeom prst="rect">
            <a:avLst/>
          </a:prstGeom>
          <a:solidFill>
            <a:srgbClr val="00F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11" name="Straight Connector 10">
            <a:extLst>
              <a:ext uri="{FF2B5EF4-FFF2-40B4-BE49-F238E27FC236}">
                <a16:creationId xmlns:a16="http://schemas.microsoft.com/office/drawing/2014/main" id="{8E29F9AB-1628-D4AF-7B6D-8B57FA4C8DE1}"/>
              </a:ext>
            </a:extLst>
          </p:cNvPr>
          <p:cNvCxnSpPr>
            <a:cxnSpLocks/>
            <a:endCxn id="14" idx="0"/>
          </p:cNvCxnSpPr>
          <p:nvPr/>
        </p:nvCxnSpPr>
        <p:spPr>
          <a:xfrm>
            <a:off x="1844417" y="4212236"/>
            <a:ext cx="0" cy="564338"/>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6A78DEF-EC03-9120-08DA-E49DEFB0878A}"/>
              </a:ext>
            </a:extLst>
          </p:cNvPr>
          <p:cNvCxnSpPr>
            <a:cxnSpLocks/>
          </p:cNvCxnSpPr>
          <p:nvPr/>
        </p:nvCxnSpPr>
        <p:spPr>
          <a:xfrm>
            <a:off x="7437118" y="3429000"/>
            <a:ext cx="0" cy="1343618"/>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1B3E53-3DC7-0E1D-E02A-4F2A2844A219}"/>
              </a:ext>
            </a:extLst>
          </p:cNvPr>
          <p:cNvCxnSpPr>
            <a:cxnSpLocks/>
            <a:endCxn id="16" idx="0"/>
          </p:cNvCxnSpPr>
          <p:nvPr/>
        </p:nvCxnSpPr>
        <p:spPr>
          <a:xfrm>
            <a:off x="6065897" y="3429000"/>
            <a:ext cx="0" cy="1343618"/>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CC071E9-55A9-AE14-5EF8-970F53A30F94}"/>
              </a:ext>
            </a:extLst>
          </p:cNvPr>
          <p:cNvSpPr txBox="1"/>
          <p:nvPr/>
        </p:nvSpPr>
        <p:spPr>
          <a:xfrm>
            <a:off x="1019372" y="4776574"/>
            <a:ext cx="1650090" cy="710964"/>
          </a:xfrm>
          <a:prstGeom prst="rect">
            <a:avLst/>
          </a:prstGeom>
          <a:noFill/>
        </p:spPr>
        <p:txBody>
          <a:bodyPr wrap="square" rtlCol="0">
            <a:spAutoFit/>
          </a:bodyPr>
          <a:lstStyle/>
          <a:p>
            <a:pPr algn="ctr"/>
            <a:r>
              <a:rPr lang="en-US" dirty="0"/>
              <a:t>First vulnerable image</a:t>
            </a:r>
          </a:p>
        </p:txBody>
      </p:sp>
      <p:sp>
        <p:nvSpPr>
          <p:cNvPr id="15" name="TextBox 14">
            <a:extLst>
              <a:ext uri="{FF2B5EF4-FFF2-40B4-BE49-F238E27FC236}">
                <a16:creationId xmlns:a16="http://schemas.microsoft.com/office/drawing/2014/main" id="{B4C9B19E-A639-5A2D-7A4C-1A2817CA945B}"/>
              </a:ext>
            </a:extLst>
          </p:cNvPr>
          <p:cNvSpPr txBox="1"/>
          <p:nvPr/>
        </p:nvSpPr>
        <p:spPr>
          <a:xfrm>
            <a:off x="6612079" y="4776953"/>
            <a:ext cx="2074707" cy="710964"/>
          </a:xfrm>
          <a:prstGeom prst="rect">
            <a:avLst/>
          </a:prstGeom>
          <a:noFill/>
        </p:spPr>
        <p:txBody>
          <a:bodyPr wrap="square" rtlCol="0">
            <a:spAutoFit/>
          </a:bodyPr>
          <a:lstStyle/>
          <a:p>
            <a:pPr algn="ctr"/>
            <a:r>
              <a:rPr lang="en-US" dirty="0"/>
              <a:t>First non-vulnerable image</a:t>
            </a:r>
          </a:p>
        </p:txBody>
      </p:sp>
      <p:sp>
        <p:nvSpPr>
          <p:cNvPr id="16" name="TextBox 15">
            <a:extLst>
              <a:ext uri="{FF2B5EF4-FFF2-40B4-BE49-F238E27FC236}">
                <a16:creationId xmlns:a16="http://schemas.microsoft.com/office/drawing/2014/main" id="{CDD17F46-691C-37C6-92C4-E8ECEC4E4C87}"/>
              </a:ext>
            </a:extLst>
          </p:cNvPr>
          <p:cNvSpPr txBox="1"/>
          <p:nvPr/>
        </p:nvSpPr>
        <p:spPr>
          <a:xfrm>
            <a:off x="5346542" y="4772618"/>
            <a:ext cx="1438710" cy="710964"/>
          </a:xfrm>
          <a:prstGeom prst="rect">
            <a:avLst/>
          </a:prstGeom>
          <a:noFill/>
        </p:spPr>
        <p:txBody>
          <a:bodyPr wrap="square" rtlCol="0">
            <a:spAutoFit/>
          </a:bodyPr>
          <a:lstStyle/>
          <a:p>
            <a:pPr algn="ctr"/>
            <a:r>
              <a:rPr lang="en-US" dirty="0"/>
              <a:t>Disclosure date</a:t>
            </a:r>
          </a:p>
        </p:txBody>
      </p:sp>
      <p:sp>
        <p:nvSpPr>
          <p:cNvPr id="19" name="Right Brace 18">
            <a:extLst>
              <a:ext uri="{FF2B5EF4-FFF2-40B4-BE49-F238E27FC236}">
                <a16:creationId xmlns:a16="http://schemas.microsoft.com/office/drawing/2014/main" id="{9B8F27A0-47B4-BA25-294F-FD9F6B480EFC}"/>
              </a:ext>
            </a:extLst>
          </p:cNvPr>
          <p:cNvSpPr/>
          <p:nvPr/>
        </p:nvSpPr>
        <p:spPr>
          <a:xfrm rot="5400000">
            <a:off x="4388312" y="2837291"/>
            <a:ext cx="459074" cy="5638539"/>
          </a:xfrm>
          <a:prstGeom prst="rightBrace">
            <a:avLst>
              <a:gd name="adj1" fmla="val 87513"/>
              <a:gd name="adj2" fmla="val 50000"/>
            </a:avLst>
          </a:prstGeom>
          <a:ln w="190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39380F0-502B-CD4B-CAD0-CE9C62A006BE}"/>
              </a:ext>
            </a:extLst>
          </p:cNvPr>
          <p:cNvSpPr txBox="1"/>
          <p:nvPr/>
        </p:nvSpPr>
        <p:spPr>
          <a:xfrm>
            <a:off x="4045545" y="5886097"/>
            <a:ext cx="1300997" cy="369332"/>
          </a:xfrm>
          <a:prstGeom prst="rect">
            <a:avLst/>
          </a:prstGeom>
          <a:noFill/>
        </p:spPr>
        <p:txBody>
          <a:bodyPr wrap="none" rtlCol="0">
            <a:spAutoFit/>
          </a:bodyPr>
          <a:lstStyle/>
          <a:p>
            <a:r>
              <a:rPr lang="en-US" dirty="0"/>
              <a:t>Full lifespan</a:t>
            </a:r>
          </a:p>
        </p:txBody>
      </p:sp>
      <p:sp>
        <p:nvSpPr>
          <p:cNvPr id="21" name="Right Brace 20">
            <a:extLst>
              <a:ext uri="{FF2B5EF4-FFF2-40B4-BE49-F238E27FC236}">
                <a16:creationId xmlns:a16="http://schemas.microsoft.com/office/drawing/2014/main" id="{DFF1B131-469F-323B-8A75-5E6263BB0863}"/>
              </a:ext>
            </a:extLst>
          </p:cNvPr>
          <p:cNvSpPr/>
          <p:nvPr/>
        </p:nvSpPr>
        <p:spPr>
          <a:xfrm rot="16200000">
            <a:off x="6597965" y="2475405"/>
            <a:ext cx="304454" cy="1368589"/>
          </a:xfrm>
          <a:prstGeom prst="rightBrace">
            <a:avLst>
              <a:gd name="adj1" fmla="val 69475"/>
              <a:gd name="adj2" fmla="val 50000"/>
            </a:avLst>
          </a:prstGeom>
          <a:ln w="190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293F721-BBE7-1F02-5E31-94B4191629C4}"/>
              </a:ext>
            </a:extLst>
          </p:cNvPr>
          <p:cNvSpPr txBox="1"/>
          <p:nvPr/>
        </p:nvSpPr>
        <p:spPr>
          <a:xfrm>
            <a:off x="5557095" y="2657152"/>
            <a:ext cx="2456313" cy="369332"/>
          </a:xfrm>
          <a:prstGeom prst="rect">
            <a:avLst/>
          </a:prstGeom>
          <a:noFill/>
        </p:spPr>
        <p:txBody>
          <a:bodyPr wrap="none" rtlCol="0">
            <a:spAutoFit/>
          </a:bodyPr>
          <a:lstStyle/>
          <a:p>
            <a:r>
              <a:rPr lang="en-US" dirty="0"/>
              <a:t>Lifespan after disclosure</a:t>
            </a:r>
          </a:p>
        </p:txBody>
      </p:sp>
    </p:spTree>
    <p:extLst>
      <p:ext uri="{BB962C8B-B14F-4D97-AF65-F5344CB8AC3E}">
        <p14:creationId xmlns:p14="http://schemas.microsoft.com/office/powerpoint/2010/main" val="244051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FECB-A3E7-B388-DB25-587A1CA84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FA005-8F71-6B02-D95D-D35963B99931}"/>
              </a:ext>
            </a:extLst>
          </p:cNvPr>
          <p:cNvSpPr>
            <a:spLocks noGrp="1"/>
          </p:cNvSpPr>
          <p:nvPr>
            <p:ph type="title"/>
          </p:nvPr>
        </p:nvSpPr>
        <p:spPr/>
        <p:txBody>
          <a:bodyPr>
            <a:normAutofit/>
          </a:bodyPr>
          <a:lstStyle/>
          <a:p>
            <a:r>
              <a:rPr lang="en-US" dirty="0"/>
              <a:t>Methods– Multistate Survival Analysis</a:t>
            </a:r>
          </a:p>
        </p:txBody>
      </p:sp>
      <p:sp>
        <p:nvSpPr>
          <p:cNvPr id="3" name="Content Placeholder 2">
            <a:extLst>
              <a:ext uri="{FF2B5EF4-FFF2-40B4-BE49-F238E27FC236}">
                <a16:creationId xmlns:a16="http://schemas.microsoft.com/office/drawing/2014/main" id="{08342628-2BD4-ED29-8ECF-92A2D642D8C6}"/>
              </a:ext>
            </a:extLst>
          </p:cNvPr>
          <p:cNvSpPr>
            <a:spLocks noGrp="1"/>
          </p:cNvSpPr>
          <p:nvPr>
            <p:ph idx="1"/>
          </p:nvPr>
        </p:nvSpPr>
        <p:spPr>
          <a:xfrm>
            <a:off x="457200" y="1212510"/>
            <a:ext cx="8229600" cy="4913654"/>
          </a:xfrm>
        </p:spPr>
        <p:txBody>
          <a:bodyPr/>
          <a:lstStyle/>
          <a:p>
            <a:r>
              <a:rPr lang="en-US" dirty="0"/>
              <a:t>Estimates the probability of an event by a specified time </a:t>
            </a:r>
            <a:r>
              <a:rPr lang="en-US" b="1" dirty="0"/>
              <a:t>while accounting for competing events</a:t>
            </a:r>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7F97AF19-5480-F73B-0D98-9B6C2E77567D}"/>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5" name="Rounded Rectangle 4">
            <a:extLst>
              <a:ext uri="{FF2B5EF4-FFF2-40B4-BE49-F238E27FC236}">
                <a16:creationId xmlns:a16="http://schemas.microsoft.com/office/drawing/2014/main" id="{14776033-BD57-1137-0E11-8FDF77E58C8F}"/>
              </a:ext>
            </a:extLst>
          </p:cNvPr>
          <p:cNvSpPr/>
          <p:nvPr/>
        </p:nvSpPr>
        <p:spPr>
          <a:xfrm>
            <a:off x="1722120" y="3669337"/>
            <a:ext cx="1691640" cy="86868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Birth</a:t>
            </a:r>
          </a:p>
        </p:txBody>
      </p:sp>
      <p:sp>
        <p:nvSpPr>
          <p:cNvPr id="6" name="Rounded Rectangle 5">
            <a:extLst>
              <a:ext uri="{FF2B5EF4-FFF2-40B4-BE49-F238E27FC236}">
                <a16:creationId xmlns:a16="http://schemas.microsoft.com/office/drawing/2014/main" id="{F76DFE36-9120-5333-F7E0-90459533E922}"/>
              </a:ext>
            </a:extLst>
          </p:cNvPr>
          <p:cNvSpPr/>
          <p:nvPr/>
        </p:nvSpPr>
        <p:spPr>
          <a:xfrm>
            <a:off x="5029200" y="3669337"/>
            <a:ext cx="1691640" cy="86868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Death</a:t>
            </a:r>
          </a:p>
        </p:txBody>
      </p:sp>
      <p:cxnSp>
        <p:nvCxnSpPr>
          <p:cNvPr id="8" name="Straight Arrow Connector 7">
            <a:extLst>
              <a:ext uri="{FF2B5EF4-FFF2-40B4-BE49-F238E27FC236}">
                <a16:creationId xmlns:a16="http://schemas.microsoft.com/office/drawing/2014/main" id="{AF90905E-4F7B-630C-E3B4-FDBB8B1C73E7}"/>
              </a:ext>
            </a:extLst>
          </p:cNvPr>
          <p:cNvCxnSpPr>
            <a:stCxn id="5" idx="3"/>
            <a:endCxn id="6" idx="1"/>
          </p:cNvCxnSpPr>
          <p:nvPr/>
        </p:nvCxnSpPr>
        <p:spPr>
          <a:xfrm>
            <a:off x="3413760" y="4103677"/>
            <a:ext cx="1615440" cy="0"/>
          </a:xfrm>
          <a:prstGeom prst="straightConnector1">
            <a:avLst/>
          </a:prstGeom>
          <a:ln w="4445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81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F2098-6CBC-C5FF-BFB1-ADFC8B66C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FF619-1A1D-CC3C-9A5C-5EBE3027CF43}"/>
              </a:ext>
            </a:extLst>
          </p:cNvPr>
          <p:cNvSpPr>
            <a:spLocks noGrp="1"/>
          </p:cNvSpPr>
          <p:nvPr>
            <p:ph type="title"/>
          </p:nvPr>
        </p:nvSpPr>
        <p:spPr/>
        <p:txBody>
          <a:bodyPr>
            <a:normAutofit/>
          </a:bodyPr>
          <a:lstStyle/>
          <a:p>
            <a:r>
              <a:rPr lang="en-US" dirty="0"/>
              <a:t>Methods– Multistate Survival Analysis</a:t>
            </a:r>
          </a:p>
        </p:txBody>
      </p:sp>
      <p:sp>
        <p:nvSpPr>
          <p:cNvPr id="3" name="Content Placeholder 2">
            <a:extLst>
              <a:ext uri="{FF2B5EF4-FFF2-40B4-BE49-F238E27FC236}">
                <a16:creationId xmlns:a16="http://schemas.microsoft.com/office/drawing/2014/main" id="{DD16F7E8-40D1-18FC-C5D9-29BE042BE440}"/>
              </a:ext>
            </a:extLst>
          </p:cNvPr>
          <p:cNvSpPr>
            <a:spLocks noGrp="1"/>
          </p:cNvSpPr>
          <p:nvPr>
            <p:ph idx="1"/>
          </p:nvPr>
        </p:nvSpPr>
        <p:spPr>
          <a:xfrm>
            <a:off x="457200" y="1212510"/>
            <a:ext cx="8229600" cy="4913654"/>
          </a:xfrm>
        </p:spPr>
        <p:txBody>
          <a:bodyPr/>
          <a:lstStyle/>
          <a:p>
            <a:r>
              <a:rPr lang="en-US" dirty="0"/>
              <a:t>Estimates the probability of an event by a specified time </a:t>
            </a:r>
            <a:r>
              <a:rPr lang="en-US" b="1" dirty="0"/>
              <a:t>while accounting for competing events</a:t>
            </a:r>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ABC6117D-081F-7D4B-8AFB-8FE6A1F0E71E}"/>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5" name="Rounded Rectangle 4">
            <a:extLst>
              <a:ext uri="{FF2B5EF4-FFF2-40B4-BE49-F238E27FC236}">
                <a16:creationId xmlns:a16="http://schemas.microsoft.com/office/drawing/2014/main" id="{0A14A3C6-A1FD-F603-D096-1CFEC706AEB4}"/>
              </a:ext>
            </a:extLst>
          </p:cNvPr>
          <p:cNvSpPr/>
          <p:nvPr/>
        </p:nvSpPr>
        <p:spPr>
          <a:xfrm>
            <a:off x="1722120" y="3669337"/>
            <a:ext cx="1691640" cy="86868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Birth</a:t>
            </a:r>
          </a:p>
        </p:txBody>
      </p:sp>
      <p:sp>
        <p:nvSpPr>
          <p:cNvPr id="6" name="Rounded Rectangle 5">
            <a:extLst>
              <a:ext uri="{FF2B5EF4-FFF2-40B4-BE49-F238E27FC236}">
                <a16:creationId xmlns:a16="http://schemas.microsoft.com/office/drawing/2014/main" id="{2F17CCDE-6A02-436D-C9F6-D026703ECE93}"/>
              </a:ext>
            </a:extLst>
          </p:cNvPr>
          <p:cNvSpPr/>
          <p:nvPr/>
        </p:nvSpPr>
        <p:spPr>
          <a:xfrm>
            <a:off x="4884422" y="3234997"/>
            <a:ext cx="1691640" cy="868680"/>
          </a:xfrm>
          <a:prstGeom prst="roundRect">
            <a:avLst/>
          </a:prstGeom>
          <a:solidFill>
            <a:schemeClr val="bg1">
              <a:lumMod val="85000"/>
            </a:schemeClr>
          </a:solidFill>
          <a:ln w="5080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Lineage EOL</a:t>
            </a:r>
          </a:p>
        </p:txBody>
      </p:sp>
      <p:cxnSp>
        <p:nvCxnSpPr>
          <p:cNvPr id="8" name="Straight Arrow Connector 7">
            <a:extLst>
              <a:ext uri="{FF2B5EF4-FFF2-40B4-BE49-F238E27FC236}">
                <a16:creationId xmlns:a16="http://schemas.microsoft.com/office/drawing/2014/main" id="{2C28DF57-2A3E-9B1E-02C9-80BE93DBED85}"/>
              </a:ext>
            </a:extLst>
          </p:cNvPr>
          <p:cNvCxnSpPr>
            <a:stCxn id="5" idx="3"/>
            <a:endCxn id="6" idx="1"/>
          </p:cNvCxnSpPr>
          <p:nvPr/>
        </p:nvCxnSpPr>
        <p:spPr>
          <a:xfrm flipV="1">
            <a:off x="3413760" y="3669337"/>
            <a:ext cx="1470662" cy="434340"/>
          </a:xfrm>
          <a:prstGeom prst="straightConnector1">
            <a:avLst/>
          </a:prstGeom>
          <a:ln w="4445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59967A63-965C-15F9-2C7F-E38F8FFBE3B1}"/>
              </a:ext>
            </a:extLst>
          </p:cNvPr>
          <p:cNvSpPr/>
          <p:nvPr/>
        </p:nvSpPr>
        <p:spPr>
          <a:xfrm>
            <a:off x="4884422" y="4357914"/>
            <a:ext cx="1691640" cy="86868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Fix</a:t>
            </a:r>
          </a:p>
        </p:txBody>
      </p:sp>
      <p:cxnSp>
        <p:nvCxnSpPr>
          <p:cNvPr id="10" name="Straight Arrow Connector 9">
            <a:extLst>
              <a:ext uri="{FF2B5EF4-FFF2-40B4-BE49-F238E27FC236}">
                <a16:creationId xmlns:a16="http://schemas.microsoft.com/office/drawing/2014/main" id="{1530BACD-49B9-A5E2-0847-B9386D540AC4}"/>
              </a:ext>
            </a:extLst>
          </p:cNvPr>
          <p:cNvCxnSpPr>
            <a:cxnSpLocks/>
            <a:stCxn id="5" idx="3"/>
            <a:endCxn id="9" idx="1"/>
          </p:cNvCxnSpPr>
          <p:nvPr/>
        </p:nvCxnSpPr>
        <p:spPr>
          <a:xfrm>
            <a:off x="3413760" y="4103677"/>
            <a:ext cx="1470662" cy="688577"/>
          </a:xfrm>
          <a:prstGeom prst="straightConnector1">
            <a:avLst/>
          </a:prstGeom>
          <a:ln w="4445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EB7A5153-4FC6-C1C5-EA89-46A546276729}"/>
              </a:ext>
            </a:extLst>
          </p:cNvPr>
          <p:cNvPicPr>
            <a:picLocks noChangeAspect="1"/>
          </p:cNvPicPr>
          <p:nvPr/>
        </p:nvPicPr>
        <p:blipFill>
          <a:blip r:embed="rId2"/>
          <a:stretch>
            <a:fillRect/>
          </a:stretch>
        </p:blipFill>
        <p:spPr>
          <a:xfrm>
            <a:off x="3907958" y="4206832"/>
            <a:ext cx="482266" cy="482266"/>
          </a:xfrm>
          <a:prstGeom prst="rect">
            <a:avLst/>
          </a:prstGeom>
        </p:spPr>
      </p:pic>
    </p:spTree>
    <p:extLst>
      <p:ext uri="{BB962C8B-B14F-4D97-AF65-F5344CB8AC3E}">
        <p14:creationId xmlns:p14="http://schemas.microsoft.com/office/powerpoint/2010/main" val="306911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FD60-6708-A61C-1E7C-025998D72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F6936-1E8F-145B-EF02-9350FDF4849B}"/>
              </a:ext>
            </a:extLst>
          </p:cNvPr>
          <p:cNvSpPr>
            <a:spLocks noGrp="1"/>
          </p:cNvSpPr>
          <p:nvPr>
            <p:ph type="title"/>
          </p:nvPr>
        </p:nvSpPr>
        <p:spPr/>
        <p:txBody>
          <a:bodyPr>
            <a:normAutofit/>
          </a:bodyPr>
          <a:lstStyle/>
          <a:p>
            <a:r>
              <a:rPr lang="en-US" dirty="0"/>
              <a:t>Methods– Multistate Survival Analysis</a:t>
            </a:r>
          </a:p>
        </p:txBody>
      </p:sp>
      <p:sp>
        <p:nvSpPr>
          <p:cNvPr id="3" name="Content Placeholder 2">
            <a:extLst>
              <a:ext uri="{FF2B5EF4-FFF2-40B4-BE49-F238E27FC236}">
                <a16:creationId xmlns:a16="http://schemas.microsoft.com/office/drawing/2014/main" id="{9C2B18A1-3D4C-42F5-125F-EB848EE85FC7}"/>
              </a:ext>
            </a:extLst>
          </p:cNvPr>
          <p:cNvSpPr>
            <a:spLocks noGrp="1"/>
          </p:cNvSpPr>
          <p:nvPr>
            <p:ph idx="1"/>
          </p:nvPr>
        </p:nvSpPr>
        <p:spPr>
          <a:xfrm>
            <a:off x="457200" y="1212510"/>
            <a:ext cx="8229600" cy="4913654"/>
          </a:xfrm>
        </p:spPr>
        <p:txBody>
          <a:bodyPr/>
          <a:lstStyle/>
          <a:p>
            <a:r>
              <a:rPr lang="en-US" dirty="0"/>
              <a:t>Estimates the probability of an event by a specified time </a:t>
            </a:r>
            <a:r>
              <a:rPr lang="en-US" b="1" dirty="0"/>
              <a:t>while accounting for competing events</a:t>
            </a:r>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52222565-067D-7726-3D10-07E985DB0998}"/>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5" name="Rounded Rectangle 4">
            <a:extLst>
              <a:ext uri="{FF2B5EF4-FFF2-40B4-BE49-F238E27FC236}">
                <a16:creationId xmlns:a16="http://schemas.microsoft.com/office/drawing/2014/main" id="{B4CB5C31-24BC-4DD0-8237-F72C93B9A149}"/>
              </a:ext>
            </a:extLst>
          </p:cNvPr>
          <p:cNvSpPr/>
          <p:nvPr/>
        </p:nvSpPr>
        <p:spPr>
          <a:xfrm>
            <a:off x="1722120" y="3524928"/>
            <a:ext cx="1691640" cy="86868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Birth</a:t>
            </a:r>
          </a:p>
        </p:txBody>
      </p:sp>
      <p:cxnSp>
        <p:nvCxnSpPr>
          <p:cNvPr id="8" name="Straight Arrow Connector 7">
            <a:extLst>
              <a:ext uri="{FF2B5EF4-FFF2-40B4-BE49-F238E27FC236}">
                <a16:creationId xmlns:a16="http://schemas.microsoft.com/office/drawing/2014/main" id="{F70F5109-6215-005B-7699-E2C97E93243C}"/>
              </a:ext>
            </a:extLst>
          </p:cNvPr>
          <p:cNvCxnSpPr>
            <a:cxnSpLocks/>
            <a:stCxn id="5" idx="3"/>
            <a:endCxn id="7" idx="1"/>
          </p:cNvCxnSpPr>
          <p:nvPr/>
        </p:nvCxnSpPr>
        <p:spPr>
          <a:xfrm flipV="1">
            <a:off x="3413760" y="2609975"/>
            <a:ext cx="1470662" cy="1349293"/>
          </a:xfrm>
          <a:prstGeom prst="straightConnector1">
            <a:avLst/>
          </a:prstGeom>
          <a:ln w="3810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ounded Rectangle 6">
            <a:extLst>
              <a:ext uri="{FF2B5EF4-FFF2-40B4-BE49-F238E27FC236}">
                <a16:creationId xmlns:a16="http://schemas.microsoft.com/office/drawing/2014/main" id="{31AB6C77-89E8-E68B-5B80-417798B0E121}"/>
              </a:ext>
            </a:extLst>
          </p:cNvPr>
          <p:cNvSpPr/>
          <p:nvPr/>
        </p:nvSpPr>
        <p:spPr>
          <a:xfrm>
            <a:off x="4884422" y="2303867"/>
            <a:ext cx="1897378" cy="61221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Base Lineage EOL</a:t>
            </a:r>
          </a:p>
        </p:txBody>
      </p:sp>
      <p:sp>
        <p:nvSpPr>
          <p:cNvPr id="17" name="Rounded Rectangle 16">
            <a:extLst>
              <a:ext uri="{FF2B5EF4-FFF2-40B4-BE49-F238E27FC236}">
                <a16:creationId xmlns:a16="http://schemas.microsoft.com/office/drawing/2014/main" id="{F6741B6B-4785-9AFA-9CA8-0A849720A7DC}"/>
              </a:ext>
            </a:extLst>
          </p:cNvPr>
          <p:cNvSpPr/>
          <p:nvPr/>
        </p:nvSpPr>
        <p:spPr>
          <a:xfrm>
            <a:off x="4884422" y="3039158"/>
            <a:ext cx="1897378" cy="61221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Lineage EOL</a:t>
            </a:r>
          </a:p>
        </p:txBody>
      </p:sp>
      <p:sp>
        <p:nvSpPr>
          <p:cNvPr id="18" name="Rounded Rectangle 17">
            <a:extLst>
              <a:ext uri="{FF2B5EF4-FFF2-40B4-BE49-F238E27FC236}">
                <a16:creationId xmlns:a16="http://schemas.microsoft.com/office/drawing/2014/main" id="{030201CB-8E03-3146-F24F-F34E14D0C335}"/>
              </a:ext>
            </a:extLst>
          </p:cNvPr>
          <p:cNvSpPr/>
          <p:nvPr/>
        </p:nvSpPr>
        <p:spPr>
          <a:xfrm>
            <a:off x="4884422" y="3769519"/>
            <a:ext cx="1897378" cy="61221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Implicit Fix</a:t>
            </a:r>
          </a:p>
        </p:txBody>
      </p:sp>
      <p:sp>
        <p:nvSpPr>
          <p:cNvPr id="19" name="Rounded Rectangle 18">
            <a:extLst>
              <a:ext uri="{FF2B5EF4-FFF2-40B4-BE49-F238E27FC236}">
                <a16:creationId xmlns:a16="http://schemas.microsoft.com/office/drawing/2014/main" id="{BF733A60-6233-FDB5-A1D3-726E59A5D042}"/>
              </a:ext>
            </a:extLst>
          </p:cNvPr>
          <p:cNvSpPr/>
          <p:nvPr/>
        </p:nvSpPr>
        <p:spPr>
          <a:xfrm>
            <a:off x="4884422" y="4485048"/>
            <a:ext cx="1897378" cy="61221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Explicit Fix</a:t>
            </a:r>
          </a:p>
        </p:txBody>
      </p:sp>
      <p:sp>
        <p:nvSpPr>
          <p:cNvPr id="20" name="Rounded Rectangle 19">
            <a:extLst>
              <a:ext uri="{FF2B5EF4-FFF2-40B4-BE49-F238E27FC236}">
                <a16:creationId xmlns:a16="http://schemas.microsoft.com/office/drawing/2014/main" id="{30D4DA2E-7B9E-3AA5-4A91-2B2C53149701}"/>
              </a:ext>
            </a:extLst>
          </p:cNvPr>
          <p:cNvSpPr/>
          <p:nvPr/>
        </p:nvSpPr>
        <p:spPr>
          <a:xfrm>
            <a:off x="4884422" y="5215409"/>
            <a:ext cx="1897378" cy="61221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Overwrite</a:t>
            </a:r>
          </a:p>
        </p:txBody>
      </p:sp>
      <p:cxnSp>
        <p:nvCxnSpPr>
          <p:cNvPr id="25" name="Straight Arrow Connector 24">
            <a:extLst>
              <a:ext uri="{FF2B5EF4-FFF2-40B4-BE49-F238E27FC236}">
                <a16:creationId xmlns:a16="http://schemas.microsoft.com/office/drawing/2014/main" id="{B120A641-B5C3-FACA-935E-B3429C2CC120}"/>
              </a:ext>
            </a:extLst>
          </p:cNvPr>
          <p:cNvCxnSpPr>
            <a:cxnSpLocks/>
            <a:stCxn id="5" idx="3"/>
            <a:endCxn id="20" idx="1"/>
          </p:cNvCxnSpPr>
          <p:nvPr/>
        </p:nvCxnSpPr>
        <p:spPr>
          <a:xfrm>
            <a:off x="3413760" y="3959268"/>
            <a:ext cx="1470662" cy="1562249"/>
          </a:xfrm>
          <a:prstGeom prst="straightConnector1">
            <a:avLst/>
          </a:prstGeom>
          <a:ln w="3810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B033BC9-B1FE-0EC0-530A-DDA693D15439}"/>
              </a:ext>
            </a:extLst>
          </p:cNvPr>
          <p:cNvCxnSpPr>
            <a:cxnSpLocks/>
            <a:stCxn id="5" idx="3"/>
            <a:endCxn id="17" idx="1"/>
          </p:cNvCxnSpPr>
          <p:nvPr/>
        </p:nvCxnSpPr>
        <p:spPr>
          <a:xfrm flipV="1">
            <a:off x="3413760" y="3345266"/>
            <a:ext cx="1470662" cy="614002"/>
          </a:xfrm>
          <a:prstGeom prst="straightConnector1">
            <a:avLst/>
          </a:prstGeom>
          <a:ln w="3810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509EB4B6-CE06-F37F-F47A-B08031153BA1}"/>
              </a:ext>
            </a:extLst>
          </p:cNvPr>
          <p:cNvCxnSpPr>
            <a:cxnSpLocks/>
            <a:stCxn id="5" idx="3"/>
            <a:endCxn id="19" idx="1"/>
          </p:cNvCxnSpPr>
          <p:nvPr/>
        </p:nvCxnSpPr>
        <p:spPr>
          <a:xfrm>
            <a:off x="3413760" y="3959268"/>
            <a:ext cx="1470662" cy="831888"/>
          </a:xfrm>
          <a:prstGeom prst="straightConnector1">
            <a:avLst/>
          </a:prstGeom>
          <a:ln w="3810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F89349D-F0FA-9AE7-395E-122AB6A6C7BD}"/>
              </a:ext>
            </a:extLst>
          </p:cNvPr>
          <p:cNvCxnSpPr>
            <a:cxnSpLocks/>
            <a:stCxn id="5" idx="3"/>
            <a:endCxn id="18" idx="1"/>
          </p:cNvCxnSpPr>
          <p:nvPr/>
        </p:nvCxnSpPr>
        <p:spPr>
          <a:xfrm>
            <a:off x="3413760" y="3959268"/>
            <a:ext cx="1470662" cy="116359"/>
          </a:xfrm>
          <a:prstGeom prst="straightConnector1">
            <a:avLst/>
          </a:prstGeom>
          <a:ln w="3810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10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9FA-6A64-D280-ABB5-38E53DACB18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4BE4EF01-4C02-52DE-00A7-ED6A6FCA37EF}"/>
              </a:ext>
            </a:extLst>
          </p:cNvPr>
          <p:cNvSpPr/>
          <p:nvPr/>
        </p:nvSpPr>
        <p:spPr>
          <a:xfrm>
            <a:off x="457200" y="1447696"/>
            <a:ext cx="3982453" cy="4541213"/>
          </a:xfrm>
          <a:prstGeom prst="roundRect">
            <a:avLst/>
          </a:prstGeom>
          <a:solidFill>
            <a:srgbClr val="E1F6FF">
              <a:alpha val="70000"/>
            </a:srgb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5EAE5-B060-FD2B-45FC-4C767FEFEC2D}"/>
              </a:ext>
            </a:extLst>
          </p:cNvPr>
          <p:cNvSpPr>
            <a:spLocks noGrp="1"/>
          </p:cNvSpPr>
          <p:nvPr>
            <p:ph type="title"/>
          </p:nvPr>
        </p:nvSpPr>
        <p:spPr/>
        <p:txBody>
          <a:bodyPr/>
          <a:lstStyle/>
          <a:p>
            <a:r>
              <a:rPr lang="en-US" dirty="0"/>
              <a:t>Dataset</a:t>
            </a:r>
          </a:p>
        </p:txBody>
      </p:sp>
      <p:sp>
        <p:nvSpPr>
          <p:cNvPr id="3" name="Content Placeholder 2">
            <a:extLst>
              <a:ext uri="{FF2B5EF4-FFF2-40B4-BE49-F238E27FC236}">
                <a16:creationId xmlns:a16="http://schemas.microsoft.com/office/drawing/2014/main" id="{757B1D72-5D83-AB93-E519-EEECAFC3D606}"/>
              </a:ext>
            </a:extLst>
          </p:cNvPr>
          <p:cNvSpPr>
            <a:spLocks noGrp="1"/>
          </p:cNvSpPr>
          <p:nvPr>
            <p:ph idx="1"/>
          </p:nvPr>
        </p:nvSpPr>
        <p:spPr>
          <a:xfrm>
            <a:off x="311173" y="1842289"/>
            <a:ext cx="3947244" cy="3197333"/>
          </a:xfrm>
        </p:spPr>
        <p:txBody>
          <a:bodyPr lIns="0" rIns="0">
            <a:normAutofit fontScale="92500"/>
          </a:bodyPr>
          <a:lstStyle/>
          <a:p>
            <a:pPr marL="0" indent="0">
              <a:buNone/>
            </a:pPr>
            <a:r>
              <a:rPr lang="en-US" sz="3600" b="1" dirty="0">
                <a:solidFill>
                  <a:schemeClr val="accent1">
                    <a:lumMod val="50000"/>
                  </a:schemeClr>
                </a:solidFill>
              </a:rPr>
              <a:t>	Official </a:t>
            </a:r>
            <a:br>
              <a:rPr lang="en-US" sz="3600" b="1" dirty="0">
                <a:solidFill>
                  <a:schemeClr val="accent1">
                    <a:lumMod val="50000"/>
                  </a:schemeClr>
                </a:solidFill>
              </a:rPr>
            </a:br>
            <a:r>
              <a:rPr lang="en-US" sz="3600" b="1" dirty="0">
                <a:solidFill>
                  <a:schemeClr val="accent1">
                    <a:lumMod val="50000"/>
                  </a:schemeClr>
                </a:solidFill>
              </a:rPr>
              <a:t>	Docker Images:</a:t>
            </a:r>
            <a:endParaRPr lang="en-US" sz="3600" dirty="0">
              <a:solidFill>
                <a:schemeClr val="accent1">
                  <a:lumMod val="50000"/>
                </a:schemeClr>
              </a:solidFill>
            </a:endParaRPr>
          </a:p>
          <a:p>
            <a:pPr lvl="1" fontAlgn="base"/>
            <a:r>
              <a:rPr lang="en-US" sz="3200" dirty="0"/>
              <a:t>Regularly updated base images</a:t>
            </a:r>
          </a:p>
          <a:p>
            <a:pPr lvl="1" fontAlgn="base"/>
            <a:r>
              <a:rPr lang="en-US" sz="3200" dirty="0"/>
              <a:t>Derived images rebuilt automatically</a:t>
            </a:r>
          </a:p>
          <a:p>
            <a:pPr marL="0" indent="0">
              <a:buNone/>
            </a:pPr>
            <a:endParaRPr lang="en-US" sz="3600" dirty="0"/>
          </a:p>
        </p:txBody>
      </p:sp>
      <p:sp>
        <p:nvSpPr>
          <p:cNvPr id="4" name="Footer Placeholder 3">
            <a:extLst>
              <a:ext uri="{FF2B5EF4-FFF2-40B4-BE49-F238E27FC236}">
                <a16:creationId xmlns:a16="http://schemas.microsoft.com/office/drawing/2014/main" id="{AF2F6954-3370-4136-D30E-2BBB711599F7}"/>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7" name="Rounded Rectangle 6">
            <a:extLst>
              <a:ext uri="{FF2B5EF4-FFF2-40B4-BE49-F238E27FC236}">
                <a16:creationId xmlns:a16="http://schemas.microsoft.com/office/drawing/2014/main" id="{B7A248F9-4908-9FB1-03FE-D3EC823E9501}"/>
              </a:ext>
            </a:extLst>
          </p:cNvPr>
          <p:cNvSpPr/>
          <p:nvPr/>
        </p:nvSpPr>
        <p:spPr>
          <a:xfrm>
            <a:off x="4704346" y="1447695"/>
            <a:ext cx="3982454" cy="4541214"/>
          </a:xfrm>
          <a:prstGeom prst="roundRect">
            <a:avLst>
              <a:gd name="adj" fmla="val 12731"/>
            </a:avLst>
          </a:prstGeom>
          <a:solidFill>
            <a:srgbClr val="E1F6FF">
              <a:alpha val="70000"/>
            </a:srgb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9469E2C-9D35-45E9-94CB-100080A04F74}"/>
              </a:ext>
            </a:extLst>
          </p:cNvPr>
          <p:cNvSpPr txBox="1">
            <a:spLocks/>
          </p:cNvSpPr>
          <p:nvPr/>
        </p:nvSpPr>
        <p:spPr>
          <a:xfrm>
            <a:off x="5766883" y="1561155"/>
            <a:ext cx="3025524" cy="4255650"/>
          </a:xfrm>
          <a:prstGeom prst="rect">
            <a:avLst/>
          </a:prstGeom>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4000" b="1" dirty="0">
                <a:solidFill>
                  <a:schemeClr val="accent1">
                    <a:lumMod val="50000"/>
                  </a:schemeClr>
                </a:solidFill>
              </a:rPr>
              <a:t>9,156</a:t>
            </a:r>
            <a:endParaRPr lang="en-US" sz="4000" dirty="0">
              <a:solidFill>
                <a:schemeClr val="accent1">
                  <a:lumMod val="50000"/>
                </a:schemeClr>
              </a:solidFill>
            </a:endParaRPr>
          </a:p>
          <a:p>
            <a:pPr marL="0" indent="0">
              <a:lnSpc>
                <a:spcPct val="80000"/>
              </a:lnSpc>
              <a:buNone/>
            </a:pPr>
            <a:r>
              <a:rPr lang="en-US" b="1" dirty="0">
                <a:solidFill>
                  <a:schemeClr val="tx1">
                    <a:lumMod val="50000"/>
                    <a:lumOff val="50000"/>
                  </a:schemeClr>
                </a:solidFill>
              </a:rPr>
              <a:t>CVEs Analyzed</a:t>
            </a:r>
            <a:br>
              <a:rPr lang="en-US" b="1" dirty="0">
                <a:solidFill>
                  <a:schemeClr val="tx1">
                    <a:lumMod val="50000"/>
                    <a:lumOff val="50000"/>
                  </a:schemeClr>
                </a:solidFill>
              </a:rPr>
            </a:br>
            <a:endParaRPr lang="en-US" sz="1600" dirty="0">
              <a:solidFill>
                <a:schemeClr val="tx1">
                  <a:lumMod val="50000"/>
                  <a:lumOff val="50000"/>
                </a:schemeClr>
              </a:solidFill>
            </a:endParaRPr>
          </a:p>
          <a:p>
            <a:pPr marL="0" indent="0">
              <a:lnSpc>
                <a:spcPct val="80000"/>
              </a:lnSpc>
              <a:buNone/>
            </a:pPr>
            <a:r>
              <a:rPr lang="en-US" sz="4000" b="1" dirty="0">
                <a:solidFill>
                  <a:schemeClr val="accent1">
                    <a:lumMod val="50000"/>
                  </a:schemeClr>
                </a:solidFill>
              </a:rPr>
              <a:t>137</a:t>
            </a:r>
            <a:endParaRPr lang="en-US" sz="4000" dirty="0">
              <a:solidFill>
                <a:schemeClr val="accent1">
                  <a:lumMod val="50000"/>
                </a:schemeClr>
              </a:solidFill>
            </a:endParaRPr>
          </a:p>
          <a:p>
            <a:pPr marL="0" indent="0">
              <a:lnSpc>
                <a:spcPct val="80000"/>
              </a:lnSpc>
              <a:buNone/>
            </a:pPr>
            <a:r>
              <a:rPr lang="en-US" b="1" dirty="0">
                <a:solidFill>
                  <a:schemeClr val="tx1">
                    <a:lumMod val="50000"/>
                    <a:lumOff val="50000"/>
                  </a:schemeClr>
                </a:solidFill>
              </a:rPr>
              <a:t>Applications</a:t>
            </a:r>
            <a:br>
              <a:rPr lang="en-US" b="1" dirty="0">
                <a:solidFill>
                  <a:schemeClr val="tx1">
                    <a:lumMod val="50000"/>
                    <a:lumOff val="50000"/>
                  </a:schemeClr>
                </a:solidFill>
              </a:rPr>
            </a:br>
            <a:endParaRPr lang="en-US" sz="1600" dirty="0">
              <a:solidFill>
                <a:schemeClr val="tx1">
                  <a:lumMod val="50000"/>
                  <a:lumOff val="50000"/>
                </a:schemeClr>
              </a:solidFill>
            </a:endParaRPr>
          </a:p>
          <a:p>
            <a:pPr marL="0" indent="0">
              <a:lnSpc>
                <a:spcPct val="80000"/>
              </a:lnSpc>
              <a:buNone/>
            </a:pPr>
            <a:r>
              <a:rPr lang="en-US" sz="4000" b="1" dirty="0">
                <a:solidFill>
                  <a:schemeClr val="accent1">
                    <a:lumMod val="50000"/>
                  </a:schemeClr>
                </a:solidFill>
              </a:rPr>
              <a:t>756,313</a:t>
            </a:r>
            <a:endParaRPr lang="en-US" sz="4000" dirty="0">
              <a:solidFill>
                <a:schemeClr val="accent1">
                  <a:lumMod val="50000"/>
                </a:schemeClr>
              </a:solidFill>
            </a:endParaRPr>
          </a:p>
          <a:p>
            <a:pPr marL="0" indent="0">
              <a:lnSpc>
                <a:spcPct val="80000"/>
              </a:lnSpc>
              <a:buNone/>
            </a:pPr>
            <a:r>
              <a:rPr lang="en-US" b="1" dirty="0">
                <a:solidFill>
                  <a:schemeClr val="tx1">
                    <a:lumMod val="50000"/>
                    <a:lumOff val="50000"/>
                  </a:schemeClr>
                </a:solidFill>
              </a:rPr>
              <a:t>Docker Images</a:t>
            </a:r>
            <a:br>
              <a:rPr lang="en-US" b="1" dirty="0">
                <a:solidFill>
                  <a:schemeClr val="tx1">
                    <a:lumMod val="50000"/>
                    <a:lumOff val="50000"/>
                  </a:schemeClr>
                </a:solidFill>
              </a:rPr>
            </a:br>
            <a:endParaRPr lang="en-US" sz="1700" dirty="0">
              <a:solidFill>
                <a:schemeClr val="tx1">
                  <a:lumMod val="50000"/>
                  <a:lumOff val="50000"/>
                </a:schemeClr>
              </a:solidFill>
            </a:endParaRPr>
          </a:p>
          <a:p>
            <a:pPr marL="0" indent="0">
              <a:lnSpc>
                <a:spcPct val="80000"/>
              </a:lnSpc>
              <a:buNone/>
            </a:pPr>
            <a:r>
              <a:rPr lang="en-US" sz="4000" b="1" dirty="0">
                <a:solidFill>
                  <a:schemeClr val="accent1">
                    <a:lumMod val="50000"/>
                  </a:schemeClr>
                </a:solidFill>
              </a:rPr>
              <a:t>6.5+ Years</a:t>
            </a:r>
            <a:endParaRPr lang="en-US" sz="4000" dirty="0">
              <a:solidFill>
                <a:schemeClr val="accent1">
                  <a:lumMod val="50000"/>
                </a:schemeClr>
              </a:solidFill>
            </a:endParaRPr>
          </a:p>
          <a:p>
            <a:pPr marL="0" indent="0">
              <a:lnSpc>
                <a:spcPct val="80000"/>
              </a:lnSpc>
              <a:buNone/>
            </a:pPr>
            <a:r>
              <a:rPr lang="en-US" b="1" dirty="0">
                <a:solidFill>
                  <a:schemeClr val="tx1">
                    <a:lumMod val="50000"/>
                    <a:lumOff val="50000"/>
                  </a:schemeClr>
                </a:solidFill>
              </a:rPr>
              <a:t>Longitudinal Study</a:t>
            </a:r>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BC3E13DE-95C1-B71C-9C4F-0EB62D21D612}"/>
              </a:ext>
            </a:extLst>
          </p:cNvPr>
          <p:cNvPicPr>
            <a:picLocks noChangeAspect="1"/>
          </p:cNvPicPr>
          <p:nvPr/>
        </p:nvPicPr>
        <p:blipFill>
          <a:blip r:embed="rId2"/>
          <a:stretch>
            <a:fillRect/>
          </a:stretch>
        </p:blipFill>
        <p:spPr>
          <a:xfrm>
            <a:off x="2053830" y="1053098"/>
            <a:ext cx="789191" cy="789191"/>
          </a:xfrm>
          <a:prstGeom prst="rect">
            <a:avLst/>
          </a:prstGeom>
        </p:spPr>
      </p:pic>
      <p:pic>
        <p:nvPicPr>
          <p:cNvPr id="9" name="Picture 8" descr="The official CVE logo and meaning">
            <a:extLst>
              <a:ext uri="{FF2B5EF4-FFF2-40B4-BE49-F238E27FC236}">
                <a16:creationId xmlns:a16="http://schemas.microsoft.com/office/drawing/2014/main" id="{96444191-C4BF-154B-8502-1281AFCD3D7B}"/>
              </a:ext>
            </a:extLst>
          </p:cNvPr>
          <p:cNvPicPr>
            <a:picLocks noChangeAspect="1"/>
          </p:cNvPicPr>
          <p:nvPr/>
        </p:nvPicPr>
        <p:blipFill>
          <a:blip r:embed="rId3"/>
          <a:stretch>
            <a:fillRect/>
          </a:stretch>
        </p:blipFill>
        <p:spPr>
          <a:xfrm>
            <a:off x="4879671" y="1711876"/>
            <a:ext cx="802907" cy="666699"/>
          </a:xfrm>
          <a:prstGeom prst="rect">
            <a:avLst/>
          </a:prstGeom>
        </p:spPr>
      </p:pic>
      <p:pic>
        <p:nvPicPr>
          <p:cNvPr id="11" name="Picture 10">
            <a:extLst>
              <a:ext uri="{FF2B5EF4-FFF2-40B4-BE49-F238E27FC236}">
                <a16:creationId xmlns:a16="http://schemas.microsoft.com/office/drawing/2014/main" id="{3F1B30DB-953E-8308-6D3B-44DAE17B9BB5}"/>
              </a:ext>
            </a:extLst>
          </p:cNvPr>
          <p:cNvPicPr>
            <a:picLocks noChangeAspect="1"/>
          </p:cNvPicPr>
          <p:nvPr/>
        </p:nvPicPr>
        <p:blipFill>
          <a:blip r:embed="rId4"/>
          <a:stretch>
            <a:fillRect/>
          </a:stretch>
        </p:blipFill>
        <p:spPr>
          <a:xfrm>
            <a:off x="4936067" y="2859401"/>
            <a:ext cx="599095" cy="599095"/>
          </a:xfrm>
          <a:prstGeom prst="rect">
            <a:avLst/>
          </a:prstGeom>
        </p:spPr>
      </p:pic>
      <p:pic>
        <p:nvPicPr>
          <p:cNvPr id="12" name="Picture 11">
            <a:extLst>
              <a:ext uri="{FF2B5EF4-FFF2-40B4-BE49-F238E27FC236}">
                <a16:creationId xmlns:a16="http://schemas.microsoft.com/office/drawing/2014/main" id="{95E871AD-307C-DE1B-3F5F-835B646AAADE}"/>
              </a:ext>
            </a:extLst>
          </p:cNvPr>
          <p:cNvPicPr>
            <a:picLocks noChangeAspect="1"/>
          </p:cNvPicPr>
          <p:nvPr/>
        </p:nvPicPr>
        <p:blipFill>
          <a:blip r:embed="rId5"/>
          <a:stretch>
            <a:fillRect/>
          </a:stretch>
        </p:blipFill>
        <p:spPr>
          <a:xfrm>
            <a:off x="4955071" y="3893696"/>
            <a:ext cx="580091" cy="580091"/>
          </a:xfrm>
          <a:prstGeom prst="rect">
            <a:avLst/>
          </a:prstGeom>
        </p:spPr>
      </p:pic>
      <p:pic>
        <p:nvPicPr>
          <p:cNvPr id="13" name="Picture 12">
            <a:extLst>
              <a:ext uri="{FF2B5EF4-FFF2-40B4-BE49-F238E27FC236}">
                <a16:creationId xmlns:a16="http://schemas.microsoft.com/office/drawing/2014/main" id="{764A7F39-835B-427D-12D5-8B30AAC6F7F5}"/>
              </a:ext>
            </a:extLst>
          </p:cNvPr>
          <p:cNvPicPr>
            <a:picLocks noChangeAspect="1"/>
          </p:cNvPicPr>
          <p:nvPr/>
        </p:nvPicPr>
        <p:blipFill>
          <a:blip r:embed="rId6"/>
          <a:stretch>
            <a:fillRect/>
          </a:stretch>
        </p:blipFill>
        <p:spPr>
          <a:xfrm>
            <a:off x="4945568" y="4900138"/>
            <a:ext cx="599095" cy="510167"/>
          </a:xfrm>
          <a:prstGeom prst="rect">
            <a:avLst/>
          </a:prstGeom>
        </p:spPr>
      </p:pic>
    </p:spTree>
    <p:extLst>
      <p:ext uri="{BB962C8B-B14F-4D97-AF65-F5344CB8AC3E}">
        <p14:creationId xmlns:p14="http://schemas.microsoft.com/office/powerpoint/2010/main" val="337009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6FF9E-6F13-A8EC-FB45-4F567DA9E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A8FDB-0866-2100-3330-CD05D83DF3DF}"/>
              </a:ext>
            </a:extLst>
          </p:cNvPr>
          <p:cNvSpPr>
            <a:spLocks noGrp="1"/>
          </p:cNvSpPr>
          <p:nvPr>
            <p:ph type="title"/>
          </p:nvPr>
        </p:nvSpPr>
        <p:spPr/>
        <p:txBody>
          <a:bodyPr/>
          <a:lstStyle/>
          <a:p>
            <a:r>
              <a:rPr lang="en-US" dirty="0"/>
              <a:t>EOL is Much More Frequent </a:t>
            </a:r>
          </a:p>
        </p:txBody>
      </p:sp>
      <p:sp>
        <p:nvSpPr>
          <p:cNvPr id="4" name="Footer Placeholder 3">
            <a:extLst>
              <a:ext uri="{FF2B5EF4-FFF2-40B4-BE49-F238E27FC236}">
                <a16:creationId xmlns:a16="http://schemas.microsoft.com/office/drawing/2014/main" id="{E860C747-C3D8-76D4-C575-925F65C30B88}"/>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pic>
        <p:nvPicPr>
          <p:cNvPr id="6" name="Picture 5">
            <a:extLst>
              <a:ext uri="{FF2B5EF4-FFF2-40B4-BE49-F238E27FC236}">
                <a16:creationId xmlns:a16="http://schemas.microsoft.com/office/drawing/2014/main" id="{EC7EF9D2-46EB-4299-D842-4E84CD84341F}"/>
              </a:ext>
            </a:extLst>
          </p:cNvPr>
          <p:cNvPicPr>
            <a:picLocks noChangeAspect="1"/>
          </p:cNvPicPr>
          <p:nvPr/>
        </p:nvPicPr>
        <p:blipFill>
          <a:blip r:embed="rId2"/>
          <a:stretch>
            <a:fillRect/>
          </a:stretch>
        </p:blipFill>
        <p:spPr>
          <a:xfrm>
            <a:off x="345740" y="2123017"/>
            <a:ext cx="7803918" cy="2959663"/>
          </a:xfrm>
          <a:prstGeom prst="rect">
            <a:avLst/>
          </a:prstGeom>
          <a:noFill/>
          <a:ln w="19050">
            <a:noFill/>
          </a:ln>
        </p:spPr>
      </p:pic>
      <p:sp>
        <p:nvSpPr>
          <p:cNvPr id="7" name="Rectangle 6">
            <a:extLst>
              <a:ext uri="{FF2B5EF4-FFF2-40B4-BE49-F238E27FC236}">
                <a16:creationId xmlns:a16="http://schemas.microsoft.com/office/drawing/2014/main" id="{715B7F91-8279-ADC5-0120-F9FC12AB6886}"/>
              </a:ext>
            </a:extLst>
          </p:cNvPr>
          <p:cNvSpPr/>
          <p:nvPr/>
        </p:nvSpPr>
        <p:spPr>
          <a:xfrm>
            <a:off x="414913" y="2238773"/>
            <a:ext cx="7624795" cy="497581"/>
          </a:xfrm>
          <a:prstGeom prst="rect">
            <a:avLst/>
          </a:prstGeom>
          <a:solidFill>
            <a:schemeClr val="accent3">
              <a:lumMod val="75000"/>
              <a:alpha val="10000"/>
            </a:schemeClr>
          </a:solidFill>
          <a:ln w="31750">
            <a:solidFill>
              <a:srgbClr val="00F55A"/>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D4696E-81AB-2DA3-B6A0-FEDD555F002C}"/>
              </a:ext>
            </a:extLst>
          </p:cNvPr>
          <p:cNvSpPr txBox="1"/>
          <p:nvPr/>
        </p:nvSpPr>
        <p:spPr>
          <a:xfrm>
            <a:off x="436179" y="1265990"/>
            <a:ext cx="8229601" cy="509331"/>
          </a:xfrm>
          <a:prstGeom prst="rect">
            <a:avLst/>
          </a:prstGeom>
          <a:solidFill>
            <a:schemeClr val="bg2">
              <a:lumMod val="75000"/>
              <a:alpha val="10000"/>
            </a:schemeClr>
          </a:solidFill>
          <a:ln w="15875">
            <a:solidFill>
              <a:schemeClr val="bg2">
                <a:lumMod val="25000"/>
              </a:schemeClr>
            </a:solidFill>
            <a:prstDash val="sysDash"/>
          </a:ln>
        </p:spPr>
        <p:txBody>
          <a:bodyPr wrap="none" anchor="ctr">
            <a:noAutofit/>
          </a:bodyPr>
          <a:lstStyle/>
          <a:p>
            <a:pPr algn="ctr"/>
            <a:r>
              <a:rPr lang="en-US" sz="2800" b="1" i="0" u="none" strike="noStrike" dirty="0">
                <a:effectLst/>
              </a:rPr>
              <a:t>Redis </a:t>
            </a:r>
            <a:r>
              <a:rPr lang="en-US" sz="2800" i="0" u="none" strike="noStrike" dirty="0">
                <a:effectLst/>
              </a:rPr>
              <a:t>tags</a:t>
            </a:r>
            <a:endParaRPr lang="en-US" sz="2800" b="1" i="0" u="none" strike="noStrike" dirty="0">
              <a:effectLst/>
            </a:endParaRPr>
          </a:p>
        </p:txBody>
      </p:sp>
      <p:sp>
        <p:nvSpPr>
          <p:cNvPr id="3" name="Down Arrow 2">
            <a:extLst>
              <a:ext uri="{FF2B5EF4-FFF2-40B4-BE49-F238E27FC236}">
                <a16:creationId xmlns:a16="http://schemas.microsoft.com/office/drawing/2014/main" id="{2F5A3C01-8AF2-309E-4FC7-BBF83FACC33D}"/>
              </a:ext>
            </a:extLst>
          </p:cNvPr>
          <p:cNvSpPr/>
          <p:nvPr/>
        </p:nvSpPr>
        <p:spPr>
          <a:xfrm>
            <a:off x="8244275" y="2691740"/>
            <a:ext cx="336199" cy="1972978"/>
          </a:xfrm>
          <a:prstGeom prst="downArrow">
            <a:avLst>
              <a:gd name="adj1" fmla="val 50000"/>
              <a:gd name="adj2" fmla="val 50000"/>
            </a:avLst>
          </a:prstGeom>
          <a:gradFill>
            <a:gsLst>
              <a:gs pos="100000">
                <a:schemeClr val="accent6">
                  <a:lumMod val="40000"/>
                  <a:lumOff val="60000"/>
                </a:schemeClr>
              </a:gs>
              <a:gs pos="0">
                <a:schemeClr val="accent6">
                  <a:lumMod val="75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02A941-57D8-517B-7ECF-69138C663C16}"/>
              </a:ext>
            </a:extLst>
          </p:cNvPr>
          <p:cNvSpPr txBox="1"/>
          <p:nvPr/>
        </p:nvSpPr>
        <p:spPr>
          <a:xfrm>
            <a:off x="7997123" y="2125570"/>
            <a:ext cx="914512" cy="584775"/>
          </a:xfrm>
          <a:prstGeom prst="rect">
            <a:avLst/>
          </a:prstGeom>
          <a:noFill/>
        </p:spPr>
        <p:txBody>
          <a:bodyPr wrap="square" rtlCol="0">
            <a:spAutoFit/>
          </a:bodyPr>
          <a:lstStyle/>
          <a:p>
            <a:pPr algn="ctr"/>
            <a:r>
              <a:rPr lang="en-US" sz="1600" dirty="0"/>
              <a:t>Generic</a:t>
            </a:r>
          </a:p>
          <a:p>
            <a:pPr algn="ctr"/>
            <a:r>
              <a:rPr lang="en-US" sz="1600" dirty="0"/>
              <a:t>Tags</a:t>
            </a:r>
          </a:p>
        </p:txBody>
      </p:sp>
      <p:sp>
        <p:nvSpPr>
          <p:cNvPr id="9" name="TextBox 8">
            <a:extLst>
              <a:ext uri="{FF2B5EF4-FFF2-40B4-BE49-F238E27FC236}">
                <a16:creationId xmlns:a16="http://schemas.microsoft.com/office/drawing/2014/main" id="{F760305A-5891-D855-955E-6E649D2FFC71}"/>
              </a:ext>
            </a:extLst>
          </p:cNvPr>
          <p:cNvSpPr txBox="1"/>
          <p:nvPr/>
        </p:nvSpPr>
        <p:spPr>
          <a:xfrm>
            <a:off x="7859922" y="4694064"/>
            <a:ext cx="1142012" cy="584775"/>
          </a:xfrm>
          <a:prstGeom prst="rect">
            <a:avLst/>
          </a:prstGeom>
          <a:noFill/>
        </p:spPr>
        <p:txBody>
          <a:bodyPr wrap="square" rtlCol="0">
            <a:spAutoFit/>
          </a:bodyPr>
          <a:lstStyle/>
          <a:p>
            <a:pPr algn="ctr"/>
            <a:r>
              <a:rPr lang="en-US" sz="1600" dirty="0"/>
              <a:t>Specific</a:t>
            </a:r>
          </a:p>
          <a:p>
            <a:pPr algn="ctr"/>
            <a:r>
              <a:rPr lang="en-US" sz="1600" dirty="0"/>
              <a:t>Tags</a:t>
            </a:r>
          </a:p>
        </p:txBody>
      </p:sp>
      <p:sp>
        <p:nvSpPr>
          <p:cNvPr id="10" name="TextBox 9">
            <a:extLst>
              <a:ext uri="{FF2B5EF4-FFF2-40B4-BE49-F238E27FC236}">
                <a16:creationId xmlns:a16="http://schemas.microsoft.com/office/drawing/2014/main" id="{3B6BC660-203C-7E97-C4FD-069B4962CB96}"/>
              </a:ext>
            </a:extLst>
          </p:cNvPr>
          <p:cNvSpPr txBox="1"/>
          <p:nvPr/>
        </p:nvSpPr>
        <p:spPr>
          <a:xfrm>
            <a:off x="436179" y="5405669"/>
            <a:ext cx="7803918" cy="430887"/>
          </a:xfrm>
          <a:prstGeom prst="rect">
            <a:avLst/>
          </a:prstGeom>
          <a:noFill/>
        </p:spPr>
        <p:txBody>
          <a:bodyPr wrap="square" rtlCol="0">
            <a:spAutoFit/>
          </a:bodyPr>
          <a:lstStyle/>
          <a:p>
            <a:r>
              <a:rPr lang="en-US" sz="2200" b="1" dirty="0"/>
              <a:t>Traditional software: </a:t>
            </a:r>
            <a:r>
              <a:rPr lang="en-US" sz="2200" dirty="0"/>
              <a:t>Fewer product lines, clearly announced </a:t>
            </a:r>
            <a:r>
              <a:rPr lang="en-US" sz="2200" b="1" dirty="0">
                <a:solidFill>
                  <a:schemeClr val="accent6"/>
                </a:solidFill>
              </a:rPr>
              <a:t>EOL</a:t>
            </a:r>
          </a:p>
        </p:txBody>
      </p:sp>
    </p:spTree>
    <p:extLst>
      <p:ext uri="{BB962C8B-B14F-4D97-AF65-F5344CB8AC3E}">
        <p14:creationId xmlns:p14="http://schemas.microsoft.com/office/powerpoint/2010/main" val="34105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14544-EA2B-5D7F-FFC0-AE19491919A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75EF7AC-242D-D908-3858-47D4773979FB}"/>
              </a:ext>
            </a:extLst>
          </p:cNvPr>
          <p:cNvPicPr>
            <a:picLocks noChangeAspect="1"/>
          </p:cNvPicPr>
          <p:nvPr/>
        </p:nvPicPr>
        <p:blipFill>
          <a:blip r:embed="rId2">
            <a:alphaModFix amt="70000"/>
          </a:blip>
          <a:srcRect l="38427" t="15542" r="3903" b="8264"/>
          <a:stretch>
            <a:fillRect/>
          </a:stretch>
        </p:blipFill>
        <p:spPr>
          <a:xfrm>
            <a:off x="4136786" y="3299559"/>
            <a:ext cx="4310743" cy="2847704"/>
          </a:xfrm>
          <a:prstGeom prst="rect">
            <a:avLst/>
          </a:prstGeom>
        </p:spPr>
      </p:pic>
      <p:sp>
        <p:nvSpPr>
          <p:cNvPr id="2" name="Title 1">
            <a:extLst>
              <a:ext uri="{FF2B5EF4-FFF2-40B4-BE49-F238E27FC236}">
                <a16:creationId xmlns:a16="http://schemas.microsoft.com/office/drawing/2014/main" id="{D0F716B7-8B40-36C0-6D08-9C0E5C87EEF4}"/>
              </a:ext>
            </a:extLst>
          </p:cNvPr>
          <p:cNvSpPr>
            <a:spLocks noGrp="1"/>
          </p:cNvSpPr>
          <p:nvPr>
            <p:ph type="title"/>
          </p:nvPr>
        </p:nvSpPr>
        <p:spPr/>
        <p:txBody>
          <a:bodyPr/>
          <a:lstStyle/>
          <a:p>
            <a:r>
              <a:rPr lang="en-US" dirty="0"/>
              <a:t>Automatic Patching</a:t>
            </a:r>
          </a:p>
        </p:txBody>
      </p:sp>
      <p:sp>
        <p:nvSpPr>
          <p:cNvPr id="3" name="Content Placeholder 2">
            <a:extLst>
              <a:ext uri="{FF2B5EF4-FFF2-40B4-BE49-F238E27FC236}">
                <a16:creationId xmlns:a16="http://schemas.microsoft.com/office/drawing/2014/main" id="{9EFF4BCD-B83F-53FF-B500-42C1DE9D0C18}"/>
              </a:ext>
            </a:extLst>
          </p:cNvPr>
          <p:cNvSpPr>
            <a:spLocks noGrp="1"/>
          </p:cNvSpPr>
          <p:nvPr>
            <p:ph idx="1"/>
          </p:nvPr>
        </p:nvSpPr>
        <p:spPr/>
        <p:txBody>
          <a:bodyPr/>
          <a:lstStyle/>
          <a:p>
            <a:pPr marL="0" indent="0" fontAlgn="base">
              <a:buNone/>
            </a:pPr>
            <a:endParaRPr lang="en-US" dirty="0"/>
          </a:p>
          <a:p>
            <a:pPr fontAlgn="base"/>
            <a:r>
              <a:rPr lang="en-US" dirty="0"/>
              <a:t>Faster remediation and shorter exposure windows</a:t>
            </a:r>
          </a:p>
          <a:p>
            <a:pPr fontAlgn="base"/>
            <a:endParaRPr lang="en-US" dirty="0"/>
          </a:p>
          <a:p>
            <a:pPr fontAlgn="base"/>
            <a:r>
              <a:rPr lang="en-US" dirty="0"/>
              <a:t>Reduces manual effort</a:t>
            </a:r>
          </a:p>
          <a:p>
            <a:pPr marL="0" indent="0">
              <a:buNone/>
            </a:pPr>
            <a:endParaRPr lang="en-US" dirty="0"/>
          </a:p>
        </p:txBody>
      </p:sp>
      <p:sp>
        <p:nvSpPr>
          <p:cNvPr id="4" name="Footer Placeholder 3">
            <a:extLst>
              <a:ext uri="{FF2B5EF4-FFF2-40B4-BE49-F238E27FC236}">
                <a16:creationId xmlns:a16="http://schemas.microsoft.com/office/drawing/2014/main" id="{D08E1AF7-D9F0-2833-44D2-0258BC86CDE8}"/>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Tree>
    <p:extLst>
      <p:ext uri="{BB962C8B-B14F-4D97-AF65-F5344CB8AC3E}">
        <p14:creationId xmlns:p14="http://schemas.microsoft.com/office/powerpoint/2010/main" val="521796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D1F2A-33AF-2E58-08E5-B515DD4AC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52A10-C3F0-8DA1-D5DA-7C774E9D974C}"/>
              </a:ext>
            </a:extLst>
          </p:cNvPr>
          <p:cNvSpPr>
            <a:spLocks noGrp="1"/>
          </p:cNvSpPr>
          <p:nvPr>
            <p:ph type="title"/>
          </p:nvPr>
        </p:nvSpPr>
        <p:spPr/>
        <p:txBody>
          <a:bodyPr/>
          <a:lstStyle/>
          <a:p>
            <a:r>
              <a:rPr lang="en-US" dirty="0"/>
              <a:t>EOL is Much More Frequent </a:t>
            </a:r>
          </a:p>
        </p:txBody>
      </p:sp>
      <p:sp>
        <p:nvSpPr>
          <p:cNvPr id="4" name="Footer Placeholder 3">
            <a:extLst>
              <a:ext uri="{FF2B5EF4-FFF2-40B4-BE49-F238E27FC236}">
                <a16:creationId xmlns:a16="http://schemas.microsoft.com/office/drawing/2014/main" id="{EA9A95CE-8F63-8962-D0C8-7C604825B6C1}"/>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pic>
        <p:nvPicPr>
          <p:cNvPr id="6" name="Picture 5">
            <a:extLst>
              <a:ext uri="{FF2B5EF4-FFF2-40B4-BE49-F238E27FC236}">
                <a16:creationId xmlns:a16="http://schemas.microsoft.com/office/drawing/2014/main" id="{F4BB03F5-305A-1F99-FFFC-2DC8AC079BD4}"/>
              </a:ext>
            </a:extLst>
          </p:cNvPr>
          <p:cNvPicPr>
            <a:picLocks noChangeAspect="1"/>
          </p:cNvPicPr>
          <p:nvPr/>
        </p:nvPicPr>
        <p:blipFill>
          <a:blip r:embed="rId2"/>
          <a:stretch>
            <a:fillRect/>
          </a:stretch>
        </p:blipFill>
        <p:spPr>
          <a:xfrm>
            <a:off x="345740" y="2123017"/>
            <a:ext cx="7803918" cy="2959663"/>
          </a:xfrm>
          <a:prstGeom prst="rect">
            <a:avLst/>
          </a:prstGeom>
          <a:noFill/>
          <a:ln w="19050">
            <a:noFill/>
          </a:ln>
        </p:spPr>
      </p:pic>
      <p:sp>
        <p:nvSpPr>
          <p:cNvPr id="7" name="Rectangle 6">
            <a:extLst>
              <a:ext uri="{FF2B5EF4-FFF2-40B4-BE49-F238E27FC236}">
                <a16:creationId xmlns:a16="http://schemas.microsoft.com/office/drawing/2014/main" id="{93040114-9F4D-F2D4-848A-8DC99CCB2BDA}"/>
              </a:ext>
            </a:extLst>
          </p:cNvPr>
          <p:cNvSpPr/>
          <p:nvPr/>
        </p:nvSpPr>
        <p:spPr>
          <a:xfrm>
            <a:off x="414913" y="2238773"/>
            <a:ext cx="7624795" cy="497581"/>
          </a:xfrm>
          <a:prstGeom prst="rect">
            <a:avLst/>
          </a:prstGeom>
          <a:solidFill>
            <a:schemeClr val="accent3">
              <a:lumMod val="75000"/>
              <a:alpha val="10000"/>
            </a:schemeClr>
          </a:solidFill>
          <a:ln w="31750">
            <a:solidFill>
              <a:srgbClr val="00F55A"/>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96C5DA-A015-CA87-E2AF-3485CBF7671F}"/>
              </a:ext>
            </a:extLst>
          </p:cNvPr>
          <p:cNvSpPr txBox="1"/>
          <p:nvPr/>
        </p:nvSpPr>
        <p:spPr>
          <a:xfrm>
            <a:off x="436179" y="1265990"/>
            <a:ext cx="8229601" cy="509331"/>
          </a:xfrm>
          <a:prstGeom prst="rect">
            <a:avLst/>
          </a:prstGeom>
          <a:solidFill>
            <a:schemeClr val="bg2">
              <a:lumMod val="75000"/>
              <a:alpha val="10000"/>
            </a:schemeClr>
          </a:solidFill>
          <a:ln w="15875">
            <a:solidFill>
              <a:schemeClr val="bg2">
                <a:lumMod val="25000"/>
              </a:schemeClr>
            </a:solidFill>
            <a:prstDash val="sysDash"/>
          </a:ln>
        </p:spPr>
        <p:txBody>
          <a:bodyPr wrap="none" anchor="ctr">
            <a:noAutofit/>
          </a:bodyPr>
          <a:lstStyle/>
          <a:p>
            <a:pPr algn="ctr"/>
            <a:r>
              <a:rPr lang="en-US" sz="2800" b="1" i="0" u="none" strike="noStrike" dirty="0">
                <a:effectLst/>
              </a:rPr>
              <a:t>Redis </a:t>
            </a:r>
            <a:r>
              <a:rPr lang="en-US" sz="2800" i="0" u="none" strike="noStrike" dirty="0">
                <a:effectLst/>
              </a:rPr>
              <a:t>tags</a:t>
            </a:r>
            <a:endParaRPr lang="en-US" sz="2800" b="1" i="0" u="none" strike="noStrike" dirty="0">
              <a:effectLst/>
            </a:endParaRPr>
          </a:p>
        </p:txBody>
      </p:sp>
      <p:sp>
        <p:nvSpPr>
          <p:cNvPr id="3" name="Down Arrow 2">
            <a:extLst>
              <a:ext uri="{FF2B5EF4-FFF2-40B4-BE49-F238E27FC236}">
                <a16:creationId xmlns:a16="http://schemas.microsoft.com/office/drawing/2014/main" id="{0ECF0FED-AF29-873C-90AE-3FBDDF573411}"/>
              </a:ext>
            </a:extLst>
          </p:cNvPr>
          <p:cNvSpPr/>
          <p:nvPr/>
        </p:nvSpPr>
        <p:spPr>
          <a:xfrm>
            <a:off x="8244275" y="2691740"/>
            <a:ext cx="336199" cy="1972978"/>
          </a:xfrm>
          <a:prstGeom prst="downArrow">
            <a:avLst>
              <a:gd name="adj1" fmla="val 50000"/>
              <a:gd name="adj2" fmla="val 50000"/>
            </a:avLst>
          </a:prstGeom>
          <a:gradFill>
            <a:gsLst>
              <a:gs pos="100000">
                <a:schemeClr val="accent6">
                  <a:lumMod val="40000"/>
                  <a:lumOff val="60000"/>
                </a:schemeClr>
              </a:gs>
              <a:gs pos="0">
                <a:schemeClr val="accent6">
                  <a:lumMod val="75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0F0C43A-3BE5-572E-C3EE-7A7868EA3A1D}"/>
              </a:ext>
            </a:extLst>
          </p:cNvPr>
          <p:cNvSpPr txBox="1"/>
          <p:nvPr/>
        </p:nvSpPr>
        <p:spPr>
          <a:xfrm>
            <a:off x="7997123" y="2125570"/>
            <a:ext cx="914512" cy="584775"/>
          </a:xfrm>
          <a:prstGeom prst="rect">
            <a:avLst/>
          </a:prstGeom>
          <a:noFill/>
        </p:spPr>
        <p:txBody>
          <a:bodyPr wrap="square" rtlCol="0">
            <a:spAutoFit/>
          </a:bodyPr>
          <a:lstStyle/>
          <a:p>
            <a:pPr algn="ctr"/>
            <a:r>
              <a:rPr lang="en-US" sz="1600" dirty="0"/>
              <a:t>Generic</a:t>
            </a:r>
          </a:p>
          <a:p>
            <a:pPr algn="ctr"/>
            <a:r>
              <a:rPr lang="en-US" sz="1600" dirty="0"/>
              <a:t>Tags</a:t>
            </a:r>
          </a:p>
        </p:txBody>
      </p:sp>
      <p:sp>
        <p:nvSpPr>
          <p:cNvPr id="9" name="TextBox 8">
            <a:extLst>
              <a:ext uri="{FF2B5EF4-FFF2-40B4-BE49-F238E27FC236}">
                <a16:creationId xmlns:a16="http://schemas.microsoft.com/office/drawing/2014/main" id="{546A6AEC-F2C8-C7F9-410D-4F724DD27968}"/>
              </a:ext>
            </a:extLst>
          </p:cNvPr>
          <p:cNvSpPr txBox="1"/>
          <p:nvPr/>
        </p:nvSpPr>
        <p:spPr>
          <a:xfrm>
            <a:off x="7859922" y="4694064"/>
            <a:ext cx="1142012" cy="584775"/>
          </a:xfrm>
          <a:prstGeom prst="rect">
            <a:avLst/>
          </a:prstGeom>
          <a:noFill/>
        </p:spPr>
        <p:txBody>
          <a:bodyPr wrap="square" rtlCol="0">
            <a:spAutoFit/>
          </a:bodyPr>
          <a:lstStyle/>
          <a:p>
            <a:pPr algn="ctr"/>
            <a:r>
              <a:rPr lang="en-US" sz="1600" dirty="0"/>
              <a:t>Specific</a:t>
            </a:r>
          </a:p>
          <a:p>
            <a:pPr algn="ctr"/>
            <a:r>
              <a:rPr lang="en-US" sz="1600" dirty="0"/>
              <a:t>Tags</a:t>
            </a:r>
          </a:p>
        </p:txBody>
      </p:sp>
      <p:sp>
        <p:nvSpPr>
          <p:cNvPr id="10" name="TextBox 9">
            <a:extLst>
              <a:ext uri="{FF2B5EF4-FFF2-40B4-BE49-F238E27FC236}">
                <a16:creationId xmlns:a16="http://schemas.microsoft.com/office/drawing/2014/main" id="{C2772F9F-7B8A-7D32-5EEA-DE796FBDEF7D}"/>
              </a:ext>
            </a:extLst>
          </p:cNvPr>
          <p:cNvSpPr txBox="1"/>
          <p:nvPr/>
        </p:nvSpPr>
        <p:spPr>
          <a:xfrm>
            <a:off x="436179" y="5405669"/>
            <a:ext cx="7803918" cy="430887"/>
          </a:xfrm>
          <a:prstGeom prst="rect">
            <a:avLst/>
          </a:prstGeom>
          <a:noFill/>
        </p:spPr>
        <p:txBody>
          <a:bodyPr wrap="square" rtlCol="0">
            <a:spAutoFit/>
          </a:bodyPr>
          <a:lstStyle/>
          <a:p>
            <a:r>
              <a:rPr lang="en-US" sz="2200" b="1" dirty="0"/>
              <a:t>Traditional software: </a:t>
            </a:r>
            <a:r>
              <a:rPr lang="en-US" sz="2200" dirty="0"/>
              <a:t>Fewer product lines, clearly announced </a:t>
            </a:r>
            <a:r>
              <a:rPr lang="en-US" sz="2200" b="1" dirty="0">
                <a:solidFill>
                  <a:schemeClr val="accent6"/>
                </a:solidFill>
              </a:rPr>
              <a:t>EOL</a:t>
            </a:r>
          </a:p>
        </p:txBody>
      </p:sp>
      <p:sp>
        <p:nvSpPr>
          <p:cNvPr id="11" name="Up Arrow 10">
            <a:extLst>
              <a:ext uri="{FF2B5EF4-FFF2-40B4-BE49-F238E27FC236}">
                <a16:creationId xmlns:a16="http://schemas.microsoft.com/office/drawing/2014/main" id="{EB42240C-3F6A-E7E9-D3A2-FA6650CA780F}"/>
              </a:ext>
            </a:extLst>
          </p:cNvPr>
          <p:cNvSpPr/>
          <p:nvPr/>
        </p:nvSpPr>
        <p:spPr>
          <a:xfrm>
            <a:off x="432001" y="32918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14" name="Up Arrow 13">
            <a:extLst>
              <a:ext uri="{FF2B5EF4-FFF2-40B4-BE49-F238E27FC236}">
                <a16:creationId xmlns:a16="http://schemas.microsoft.com/office/drawing/2014/main" id="{8910633C-EFA0-F56E-4F1D-46FD2B4DBC95}"/>
              </a:ext>
            </a:extLst>
          </p:cNvPr>
          <p:cNvSpPr/>
          <p:nvPr/>
        </p:nvSpPr>
        <p:spPr>
          <a:xfrm>
            <a:off x="563526" y="3291809"/>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15" name="Up Arrow 14">
            <a:extLst>
              <a:ext uri="{FF2B5EF4-FFF2-40B4-BE49-F238E27FC236}">
                <a16:creationId xmlns:a16="http://schemas.microsoft.com/office/drawing/2014/main" id="{259D4AB2-A6FA-C999-5923-67B181F22FC8}"/>
              </a:ext>
            </a:extLst>
          </p:cNvPr>
          <p:cNvSpPr/>
          <p:nvPr/>
        </p:nvSpPr>
        <p:spPr>
          <a:xfrm>
            <a:off x="715549" y="329180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16" name="Up Arrow 15">
            <a:extLst>
              <a:ext uri="{FF2B5EF4-FFF2-40B4-BE49-F238E27FC236}">
                <a16:creationId xmlns:a16="http://schemas.microsoft.com/office/drawing/2014/main" id="{C45B0374-D8E3-AB86-0E06-AD5B76F1C252}"/>
              </a:ext>
            </a:extLst>
          </p:cNvPr>
          <p:cNvSpPr/>
          <p:nvPr/>
        </p:nvSpPr>
        <p:spPr>
          <a:xfrm>
            <a:off x="928579" y="329180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17" name="Up Arrow 16">
            <a:extLst>
              <a:ext uri="{FF2B5EF4-FFF2-40B4-BE49-F238E27FC236}">
                <a16:creationId xmlns:a16="http://schemas.microsoft.com/office/drawing/2014/main" id="{FE443929-061F-5A11-A716-8330FC0A80B4}"/>
              </a:ext>
            </a:extLst>
          </p:cNvPr>
          <p:cNvSpPr/>
          <p:nvPr/>
        </p:nvSpPr>
        <p:spPr>
          <a:xfrm>
            <a:off x="797054" y="381927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18" name="Up Arrow 17">
            <a:extLst>
              <a:ext uri="{FF2B5EF4-FFF2-40B4-BE49-F238E27FC236}">
                <a16:creationId xmlns:a16="http://schemas.microsoft.com/office/drawing/2014/main" id="{1F16EAA8-6E25-2F0A-923E-87A1A6BAB499}"/>
              </a:ext>
            </a:extLst>
          </p:cNvPr>
          <p:cNvSpPr/>
          <p:nvPr/>
        </p:nvSpPr>
        <p:spPr>
          <a:xfrm>
            <a:off x="1023196" y="3807279"/>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19" name="Up Arrow 18">
            <a:extLst>
              <a:ext uri="{FF2B5EF4-FFF2-40B4-BE49-F238E27FC236}">
                <a16:creationId xmlns:a16="http://schemas.microsoft.com/office/drawing/2014/main" id="{91B972ED-D2B3-F949-89DB-8D400D92B584}"/>
              </a:ext>
            </a:extLst>
          </p:cNvPr>
          <p:cNvSpPr/>
          <p:nvPr/>
        </p:nvSpPr>
        <p:spPr>
          <a:xfrm>
            <a:off x="1118189" y="43327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0" name="Up Arrow 19">
            <a:extLst>
              <a:ext uri="{FF2B5EF4-FFF2-40B4-BE49-F238E27FC236}">
                <a16:creationId xmlns:a16="http://schemas.microsoft.com/office/drawing/2014/main" id="{5FEE4190-43E1-50F9-F224-DBBC619A589B}"/>
              </a:ext>
            </a:extLst>
          </p:cNvPr>
          <p:cNvSpPr/>
          <p:nvPr/>
        </p:nvSpPr>
        <p:spPr>
          <a:xfrm>
            <a:off x="1249714" y="43327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1" name="Up Arrow 20">
            <a:extLst>
              <a:ext uri="{FF2B5EF4-FFF2-40B4-BE49-F238E27FC236}">
                <a16:creationId xmlns:a16="http://schemas.microsoft.com/office/drawing/2014/main" id="{B22CD6B7-2158-6EA2-3653-45E295A37E6D}"/>
              </a:ext>
            </a:extLst>
          </p:cNvPr>
          <p:cNvSpPr/>
          <p:nvPr/>
        </p:nvSpPr>
        <p:spPr>
          <a:xfrm>
            <a:off x="1367652" y="43327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2" name="Up Arrow 21">
            <a:extLst>
              <a:ext uri="{FF2B5EF4-FFF2-40B4-BE49-F238E27FC236}">
                <a16:creationId xmlns:a16="http://schemas.microsoft.com/office/drawing/2014/main" id="{7621F6A9-35E4-2DD1-53F7-282B496DC8D1}"/>
              </a:ext>
            </a:extLst>
          </p:cNvPr>
          <p:cNvSpPr/>
          <p:nvPr/>
        </p:nvSpPr>
        <p:spPr>
          <a:xfrm>
            <a:off x="1499177" y="43327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3" name="Up Arrow 22">
            <a:extLst>
              <a:ext uri="{FF2B5EF4-FFF2-40B4-BE49-F238E27FC236}">
                <a16:creationId xmlns:a16="http://schemas.microsoft.com/office/drawing/2014/main" id="{8358A8E3-FDAD-B28A-21DD-EF1479D240BD}"/>
              </a:ext>
            </a:extLst>
          </p:cNvPr>
          <p:cNvSpPr/>
          <p:nvPr/>
        </p:nvSpPr>
        <p:spPr>
          <a:xfrm>
            <a:off x="1630702" y="43327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4" name="Up Arrow 23">
            <a:extLst>
              <a:ext uri="{FF2B5EF4-FFF2-40B4-BE49-F238E27FC236}">
                <a16:creationId xmlns:a16="http://schemas.microsoft.com/office/drawing/2014/main" id="{7551EE75-D480-460A-315E-BB1A4C1879A8}"/>
              </a:ext>
            </a:extLst>
          </p:cNvPr>
          <p:cNvSpPr/>
          <p:nvPr/>
        </p:nvSpPr>
        <p:spPr>
          <a:xfrm>
            <a:off x="1762227" y="433271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5" name="Up Arrow 24">
            <a:extLst>
              <a:ext uri="{FF2B5EF4-FFF2-40B4-BE49-F238E27FC236}">
                <a16:creationId xmlns:a16="http://schemas.microsoft.com/office/drawing/2014/main" id="{395DD939-6513-A1E9-F9C7-26785170BB9B}"/>
              </a:ext>
            </a:extLst>
          </p:cNvPr>
          <p:cNvSpPr/>
          <p:nvPr/>
        </p:nvSpPr>
        <p:spPr>
          <a:xfrm>
            <a:off x="1936528" y="381927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6" name="Up Arrow 25">
            <a:extLst>
              <a:ext uri="{FF2B5EF4-FFF2-40B4-BE49-F238E27FC236}">
                <a16:creationId xmlns:a16="http://schemas.microsoft.com/office/drawing/2014/main" id="{E2DA7B88-A436-C866-6A55-E7EE0EA1DA6E}"/>
              </a:ext>
            </a:extLst>
          </p:cNvPr>
          <p:cNvSpPr/>
          <p:nvPr/>
        </p:nvSpPr>
        <p:spPr>
          <a:xfrm>
            <a:off x="2068053" y="329180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7" name="Up Arrow 26">
            <a:extLst>
              <a:ext uri="{FF2B5EF4-FFF2-40B4-BE49-F238E27FC236}">
                <a16:creationId xmlns:a16="http://schemas.microsoft.com/office/drawing/2014/main" id="{D4B4A656-02DB-D393-6BC9-06AE08A8229F}"/>
              </a:ext>
            </a:extLst>
          </p:cNvPr>
          <p:cNvSpPr/>
          <p:nvPr/>
        </p:nvSpPr>
        <p:spPr>
          <a:xfrm>
            <a:off x="2366911" y="381927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8" name="Up Arrow 27">
            <a:extLst>
              <a:ext uri="{FF2B5EF4-FFF2-40B4-BE49-F238E27FC236}">
                <a16:creationId xmlns:a16="http://schemas.microsoft.com/office/drawing/2014/main" id="{6306DD9A-912B-04EC-8FA0-63E1DE7B657E}"/>
              </a:ext>
            </a:extLst>
          </p:cNvPr>
          <p:cNvSpPr/>
          <p:nvPr/>
        </p:nvSpPr>
        <p:spPr>
          <a:xfrm>
            <a:off x="2642427" y="381927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29" name="Up Arrow 28">
            <a:extLst>
              <a:ext uri="{FF2B5EF4-FFF2-40B4-BE49-F238E27FC236}">
                <a16:creationId xmlns:a16="http://schemas.microsoft.com/office/drawing/2014/main" id="{4E3CD37D-EC93-8AC8-690E-0A2F26B1B8D1}"/>
              </a:ext>
            </a:extLst>
          </p:cNvPr>
          <p:cNvSpPr/>
          <p:nvPr/>
        </p:nvSpPr>
        <p:spPr>
          <a:xfrm>
            <a:off x="2498436" y="328764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0" name="Up Arrow 29">
            <a:extLst>
              <a:ext uri="{FF2B5EF4-FFF2-40B4-BE49-F238E27FC236}">
                <a16:creationId xmlns:a16="http://schemas.microsoft.com/office/drawing/2014/main" id="{F97E8761-9812-D4C8-43E1-033991356D27}"/>
              </a:ext>
            </a:extLst>
          </p:cNvPr>
          <p:cNvSpPr/>
          <p:nvPr/>
        </p:nvSpPr>
        <p:spPr>
          <a:xfrm>
            <a:off x="2199578" y="381927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1" name="Up Arrow 30">
            <a:extLst>
              <a:ext uri="{FF2B5EF4-FFF2-40B4-BE49-F238E27FC236}">
                <a16:creationId xmlns:a16="http://schemas.microsoft.com/office/drawing/2014/main" id="{55806667-B7CA-CAC8-BF6E-43603731F020}"/>
              </a:ext>
            </a:extLst>
          </p:cNvPr>
          <p:cNvSpPr/>
          <p:nvPr/>
        </p:nvSpPr>
        <p:spPr>
          <a:xfrm>
            <a:off x="2793048" y="3819269"/>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2" name="Up Arrow 31">
            <a:extLst>
              <a:ext uri="{FF2B5EF4-FFF2-40B4-BE49-F238E27FC236}">
                <a16:creationId xmlns:a16="http://schemas.microsoft.com/office/drawing/2014/main" id="{DAAA8C1C-6E3A-33E2-643B-781F93E795A4}"/>
              </a:ext>
            </a:extLst>
          </p:cNvPr>
          <p:cNvSpPr/>
          <p:nvPr/>
        </p:nvSpPr>
        <p:spPr>
          <a:xfrm>
            <a:off x="2944477" y="3819269"/>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Up Arrow 32">
            <a:extLst>
              <a:ext uri="{FF2B5EF4-FFF2-40B4-BE49-F238E27FC236}">
                <a16:creationId xmlns:a16="http://schemas.microsoft.com/office/drawing/2014/main" id="{E4113498-73D9-93CC-A2A4-D68957FAF120}"/>
              </a:ext>
            </a:extLst>
          </p:cNvPr>
          <p:cNvSpPr/>
          <p:nvPr/>
        </p:nvSpPr>
        <p:spPr>
          <a:xfrm>
            <a:off x="3068564" y="381511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4" name="Up Arrow 33">
            <a:extLst>
              <a:ext uri="{FF2B5EF4-FFF2-40B4-BE49-F238E27FC236}">
                <a16:creationId xmlns:a16="http://schemas.microsoft.com/office/drawing/2014/main" id="{AEDD5F22-FFC9-E2C0-FC2B-03A2E59F791F}"/>
              </a:ext>
            </a:extLst>
          </p:cNvPr>
          <p:cNvSpPr/>
          <p:nvPr/>
        </p:nvSpPr>
        <p:spPr>
          <a:xfrm>
            <a:off x="5560499" y="328764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5" name="Up Arrow 34">
            <a:extLst>
              <a:ext uri="{FF2B5EF4-FFF2-40B4-BE49-F238E27FC236}">
                <a16:creationId xmlns:a16="http://schemas.microsoft.com/office/drawing/2014/main" id="{91B55943-386B-FF1F-E795-C1119D2E5EFD}"/>
              </a:ext>
            </a:extLst>
          </p:cNvPr>
          <p:cNvSpPr/>
          <p:nvPr/>
        </p:nvSpPr>
        <p:spPr>
          <a:xfrm>
            <a:off x="7776855" y="328764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6" name="Up Arrow 35">
            <a:extLst>
              <a:ext uri="{FF2B5EF4-FFF2-40B4-BE49-F238E27FC236}">
                <a16:creationId xmlns:a16="http://schemas.microsoft.com/office/drawing/2014/main" id="{46C9B7BF-9806-D608-AC60-371044B04CA9}"/>
              </a:ext>
            </a:extLst>
          </p:cNvPr>
          <p:cNvSpPr/>
          <p:nvPr/>
        </p:nvSpPr>
        <p:spPr>
          <a:xfrm>
            <a:off x="5984534" y="328764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7" name="Up Arrow 36">
            <a:extLst>
              <a:ext uri="{FF2B5EF4-FFF2-40B4-BE49-F238E27FC236}">
                <a16:creationId xmlns:a16="http://schemas.microsoft.com/office/drawing/2014/main" id="{DEC9DBB1-6DDD-1441-6F65-AFED32D67755}"/>
              </a:ext>
            </a:extLst>
          </p:cNvPr>
          <p:cNvSpPr/>
          <p:nvPr/>
        </p:nvSpPr>
        <p:spPr>
          <a:xfrm>
            <a:off x="3156226" y="435085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8" name="Up Arrow 37">
            <a:extLst>
              <a:ext uri="{FF2B5EF4-FFF2-40B4-BE49-F238E27FC236}">
                <a16:creationId xmlns:a16="http://schemas.microsoft.com/office/drawing/2014/main" id="{5B40E605-7569-FE44-4249-18575B0D0033}"/>
              </a:ext>
            </a:extLst>
          </p:cNvPr>
          <p:cNvSpPr/>
          <p:nvPr/>
        </p:nvSpPr>
        <p:spPr>
          <a:xfrm>
            <a:off x="3250843" y="435085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39" name="Up Arrow 38">
            <a:extLst>
              <a:ext uri="{FF2B5EF4-FFF2-40B4-BE49-F238E27FC236}">
                <a16:creationId xmlns:a16="http://schemas.microsoft.com/office/drawing/2014/main" id="{A139EB35-2829-9395-6530-524DAEB9C6C8}"/>
              </a:ext>
            </a:extLst>
          </p:cNvPr>
          <p:cNvSpPr/>
          <p:nvPr/>
        </p:nvSpPr>
        <p:spPr>
          <a:xfrm>
            <a:off x="3345460" y="435085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49" name="Up Arrow 48">
            <a:extLst>
              <a:ext uri="{FF2B5EF4-FFF2-40B4-BE49-F238E27FC236}">
                <a16:creationId xmlns:a16="http://schemas.microsoft.com/office/drawing/2014/main" id="{F985A7D2-231E-41F1-BF91-08D808DA86E7}"/>
              </a:ext>
            </a:extLst>
          </p:cNvPr>
          <p:cNvSpPr/>
          <p:nvPr/>
        </p:nvSpPr>
        <p:spPr>
          <a:xfrm>
            <a:off x="3459744"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0" name="Up Arrow 49">
            <a:extLst>
              <a:ext uri="{FF2B5EF4-FFF2-40B4-BE49-F238E27FC236}">
                <a16:creationId xmlns:a16="http://schemas.microsoft.com/office/drawing/2014/main" id="{2B749768-81A4-8C91-00E1-9ED1183F4D03}"/>
              </a:ext>
            </a:extLst>
          </p:cNvPr>
          <p:cNvSpPr/>
          <p:nvPr/>
        </p:nvSpPr>
        <p:spPr>
          <a:xfrm>
            <a:off x="3554361"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1" name="Up Arrow 50">
            <a:extLst>
              <a:ext uri="{FF2B5EF4-FFF2-40B4-BE49-F238E27FC236}">
                <a16:creationId xmlns:a16="http://schemas.microsoft.com/office/drawing/2014/main" id="{A73D27AF-0381-0210-A1A6-6A8C2D67B3EA}"/>
              </a:ext>
            </a:extLst>
          </p:cNvPr>
          <p:cNvSpPr/>
          <p:nvPr/>
        </p:nvSpPr>
        <p:spPr>
          <a:xfrm>
            <a:off x="3648978"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2" name="Up Arrow 51">
            <a:extLst>
              <a:ext uri="{FF2B5EF4-FFF2-40B4-BE49-F238E27FC236}">
                <a16:creationId xmlns:a16="http://schemas.microsoft.com/office/drawing/2014/main" id="{53C9C19E-D0A8-F926-F49B-5AE9B8386A7F}"/>
              </a:ext>
            </a:extLst>
          </p:cNvPr>
          <p:cNvSpPr/>
          <p:nvPr/>
        </p:nvSpPr>
        <p:spPr>
          <a:xfrm>
            <a:off x="3739327" y="435582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3" name="Up Arrow 52">
            <a:extLst>
              <a:ext uri="{FF2B5EF4-FFF2-40B4-BE49-F238E27FC236}">
                <a16:creationId xmlns:a16="http://schemas.microsoft.com/office/drawing/2014/main" id="{CC12EAF3-3609-5973-D411-B64AEB51B02D}"/>
              </a:ext>
            </a:extLst>
          </p:cNvPr>
          <p:cNvSpPr/>
          <p:nvPr/>
        </p:nvSpPr>
        <p:spPr>
          <a:xfrm>
            <a:off x="3853092" y="435582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4" name="Up Arrow 53">
            <a:extLst>
              <a:ext uri="{FF2B5EF4-FFF2-40B4-BE49-F238E27FC236}">
                <a16:creationId xmlns:a16="http://schemas.microsoft.com/office/drawing/2014/main" id="{E63B7525-BF2B-318C-FCC6-F74053A90256}"/>
              </a:ext>
            </a:extLst>
          </p:cNvPr>
          <p:cNvSpPr/>
          <p:nvPr/>
        </p:nvSpPr>
        <p:spPr>
          <a:xfrm>
            <a:off x="4001112"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5" name="Up Arrow 54">
            <a:extLst>
              <a:ext uri="{FF2B5EF4-FFF2-40B4-BE49-F238E27FC236}">
                <a16:creationId xmlns:a16="http://schemas.microsoft.com/office/drawing/2014/main" id="{17A5BE49-449E-BECA-CFDF-0E18C37A1629}"/>
              </a:ext>
            </a:extLst>
          </p:cNvPr>
          <p:cNvSpPr/>
          <p:nvPr/>
        </p:nvSpPr>
        <p:spPr>
          <a:xfrm>
            <a:off x="4251750" y="4872693"/>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6" name="Up Arrow 55">
            <a:extLst>
              <a:ext uri="{FF2B5EF4-FFF2-40B4-BE49-F238E27FC236}">
                <a16:creationId xmlns:a16="http://schemas.microsoft.com/office/drawing/2014/main" id="{083F4386-5121-A6E7-31E2-2513E19A7D3B}"/>
              </a:ext>
            </a:extLst>
          </p:cNvPr>
          <p:cNvSpPr/>
          <p:nvPr/>
        </p:nvSpPr>
        <p:spPr>
          <a:xfrm>
            <a:off x="4360728" y="4872693"/>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7" name="Up Arrow 56">
            <a:extLst>
              <a:ext uri="{FF2B5EF4-FFF2-40B4-BE49-F238E27FC236}">
                <a16:creationId xmlns:a16="http://schemas.microsoft.com/office/drawing/2014/main" id="{706BBC6E-5167-5C96-6B1B-47507B8BFB6A}"/>
              </a:ext>
            </a:extLst>
          </p:cNvPr>
          <p:cNvSpPr/>
          <p:nvPr/>
        </p:nvSpPr>
        <p:spPr>
          <a:xfrm>
            <a:off x="4460132" y="4872693"/>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8" name="Up Arrow 57">
            <a:extLst>
              <a:ext uri="{FF2B5EF4-FFF2-40B4-BE49-F238E27FC236}">
                <a16:creationId xmlns:a16="http://schemas.microsoft.com/office/drawing/2014/main" id="{A6C138BF-CA3B-BF44-D18C-823368E60AFA}"/>
              </a:ext>
            </a:extLst>
          </p:cNvPr>
          <p:cNvSpPr/>
          <p:nvPr/>
        </p:nvSpPr>
        <p:spPr>
          <a:xfrm>
            <a:off x="4603140" y="4879962"/>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59" name="Up Arrow 58">
            <a:extLst>
              <a:ext uri="{FF2B5EF4-FFF2-40B4-BE49-F238E27FC236}">
                <a16:creationId xmlns:a16="http://schemas.microsoft.com/office/drawing/2014/main" id="{0CF21C92-1891-DB6B-D0DB-025322C348E4}"/>
              </a:ext>
            </a:extLst>
          </p:cNvPr>
          <p:cNvSpPr/>
          <p:nvPr/>
        </p:nvSpPr>
        <p:spPr>
          <a:xfrm>
            <a:off x="4736056" y="4879962"/>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0" name="Up Arrow 59">
            <a:extLst>
              <a:ext uri="{FF2B5EF4-FFF2-40B4-BE49-F238E27FC236}">
                <a16:creationId xmlns:a16="http://schemas.microsoft.com/office/drawing/2014/main" id="{FDA1F019-DBB1-0E17-B3E3-E2216A96E3D9}"/>
              </a:ext>
            </a:extLst>
          </p:cNvPr>
          <p:cNvSpPr/>
          <p:nvPr/>
        </p:nvSpPr>
        <p:spPr>
          <a:xfrm>
            <a:off x="4878552" y="4879962"/>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1" name="Up Arrow 60">
            <a:extLst>
              <a:ext uri="{FF2B5EF4-FFF2-40B4-BE49-F238E27FC236}">
                <a16:creationId xmlns:a16="http://schemas.microsoft.com/office/drawing/2014/main" id="{C74F9185-60B7-12C3-54D8-8B0B601BA231}"/>
              </a:ext>
            </a:extLst>
          </p:cNvPr>
          <p:cNvSpPr/>
          <p:nvPr/>
        </p:nvSpPr>
        <p:spPr>
          <a:xfrm>
            <a:off x="4997625" y="4877657"/>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2" name="Up Arrow 61">
            <a:extLst>
              <a:ext uri="{FF2B5EF4-FFF2-40B4-BE49-F238E27FC236}">
                <a16:creationId xmlns:a16="http://schemas.microsoft.com/office/drawing/2014/main" id="{6D57739F-5B55-A2E9-1FA4-6632C175BFE5}"/>
              </a:ext>
            </a:extLst>
          </p:cNvPr>
          <p:cNvSpPr/>
          <p:nvPr/>
        </p:nvSpPr>
        <p:spPr>
          <a:xfrm>
            <a:off x="5665261" y="380727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3" name="Up Arrow 62">
            <a:extLst>
              <a:ext uri="{FF2B5EF4-FFF2-40B4-BE49-F238E27FC236}">
                <a16:creationId xmlns:a16="http://schemas.microsoft.com/office/drawing/2014/main" id="{869A34A2-041C-F4D8-EE27-A65EA8FAD106}"/>
              </a:ext>
            </a:extLst>
          </p:cNvPr>
          <p:cNvSpPr/>
          <p:nvPr/>
        </p:nvSpPr>
        <p:spPr>
          <a:xfrm>
            <a:off x="4132637"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4" name="Up Arrow 63">
            <a:extLst>
              <a:ext uri="{FF2B5EF4-FFF2-40B4-BE49-F238E27FC236}">
                <a16:creationId xmlns:a16="http://schemas.microsoft.com/office/drawing/2014/main" id="{79398DC1-8FDE-6FC8-6B83-4B59987B5B78}"/>
              </a:ext>
            </a:extLst>
          </p:cNvPr>
          <p:cNvSpPr/>
          <p:nvPr/>
        </p:nvSpPr>
        <p:spPr>
          <a:xfrm>
            <a:off x="5141625" y="433667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Up Arrow 64">
            <a:extLst>
              <a:ext uri="{FF2B5EF4-FFF2-40B4-BE49-F238E27FC236}">
                <a16:creationId xmlns:a16="http://schemas.microsoft.com/office/drawing/2014/main" id="{8DD8EBDF-8780-8698-F18E-762F836A24D3}"/>
              </a:ext>
            </a:extLst>
          </p:cNvPr>
          <p:cNvSpPr/>
          <p:nvPr/>
        </p:nvSpPr>
        <p:spPr>
          <a:xfrm>
            <a:off x="5273150" y="381511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Up Arrow 65">
            <a:extLst>
              <a:ext uri="{FF2B5EF4-FFF2-40B4-BE49-F238E27FC236}">
                <a16:creationId xmlns:a16="http://schemas.microsoft.com/office/drawing/2014/main" id="{80039B71-0D4D-E7BA-28E8-3199EA7EC753}"/>
              </a:ext>
            </a:extLst>
          </p:cNvPr>
          <p:cNvSpPr/>
          <p:nvPr/>
        </p:nvSpPr>
        <p:spPr>
          <a:xfrm>
            <a:off x="5428974" y="380727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Up Arrow 66">
            <a:extLst>
              <a:ext uri="{FF2B5EF4-FFF2-40B4-BE49-F238E27FC236}">
                <a16:creationId xmlns:a16="http://schemas.microsoft.com/office/drawing/2014/main" id="{C880FFE4-DFE7-8DBB-5D21-C26007069A1B}"/>
              </a:ext>
            </a:extLst>
          </p:cNvPr>
          <p:cNvSpPr/>
          <p:nvPr/>
        </p:nvSpPr>
        <p:spPr>
          <a:xfrm>
            <a:off x="5850716" y="3815111"/>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Up Arrow 67">
            <a:extLst>
              <a:ext uri="{FF2B5EF4-FFF2-40B4-BE49-F238E27FC236}">
                <a16:creationId xmlns:a16="http://schemas.microsoft.com/office/drawing/2014/main" id="{93EA952C-0A85-8EB1-9172-A0FB75A8AAC8}"/>
              </a:ext>
            </a:extLst>
          </p:cNvPr>
          <p:cNvSpPr/>
          <p:nvPr/>
        </p:nvSpPr>
        <p:spPr>
          <a:xfrm>
            <a:off x="6126221" y="380727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Up Arrow 68">
            <a:extLst>
              <a:ext uri="{FF2B5EF4-FFF2-40B4-BE49-F238E27FC236}">
                <a16:creationId xmlns:a16="http://schemas.microsoft.com/office/drawing/2014/main" id="{2655C6EB-A45E-1B12-A79F-C48F7F7E3758}"/>
              </a:ext>
            </a:extLst>
          </p:cNvPr>
          <p:cNvSpPr/>
          <p:nvPr/>
        </p:nvSpPr>
        <p:spPr>
          <a:xfrm>
            <a:off x="6278087"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0" name="Up Arrow 69">
            <a:extLst>
              <a:ext uri="{FF2B5EF4-FFF2-40B4-BE49-F238E27FC236}">
                <a16:creationId xmlns:a16="http://schemas.microsoft.com/office/drawing/2014/main" id="{910730A2-590B-0342-58A7-F78866E4B771}"/>
              </a:ext>
            </a:extLst>
          </p:cNvPr>
          <p:cNvSpPr/>
          <p:nvPr/>
        </p:nvSpPr>
        <p:spPr>
          <a:xfrm>
            <a:off x="6387065"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1" name="Up Arrow 70">
            <a:extLst>
              <a:ext uri="{FF2B5EF4-FFF2-40B4-BE49-F238E27FC236}">
                <a16:creationId xmlns:a16="http://schemas.microsoft.com/office/drawing/2014/main" id="{C843029A-97C3-77B2-D05A-F944E2B13529}"/>
              </a:ext>
            </a:extLst>
          </p:cNvPr>
          <p:cNvSpPr/>
          <p:nvPr/>
        </p:nvSpPr>
        <p:spPr>
          <a:xfrm>
            <a:off x="6486469" y="4358126"/>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72" name="Up Arrow 71">
            <a:extLst>
              <a:ext uri="{FF2B5EF4-FFF2-40B4-BE49-F238E27FC236}">
                <a16:creationId xmlns:a16="http://schemas.microsoft.com/office/drawing/2014/main" id="{6F33286D-49DA-8A0C-0B38-4F5E67982124}"/>
              </a:ext>
            </a:extLst>
          </p:cNvPr>
          <p:cNvSpPr/>
          <p:nvPr/>
        </p:nvSpPr>
        <p:spPr>
          <a:xfrm>
            <a:off x="6595967" y="4365395"/>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3" name="Up Arrow 72">
            <a:extLst>
              <a:ext uri="{FF2B5EF4-FFF2-40B4-BE49-F238E27FC236}">
                <a16:creationId xmlns:a16="http://schemas.microsoft.com/office/drawing/2014/main" id="{01878087-28E6-1566-02D7-52DD5463F81F}"/>
              </a:ext>
            </a:extLst>
          </p:cNvPr>
          <p:cNvSpPr/>
          <p:nvPr/>
        </p:nvSpPr>
        <p:spPr>
          <a:xfrm>
            <a:off x="6733671" y="4365395"/>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4" name="Up Arrow 73">
            <a:extLst>
              <a:ext uri="{FF2B5EF4-FFF2-40B4-BE49-F238E27FC236}">
                <a16:creationId xmlns:a16="http://schemas.microsoft.com/office/drawing/2014/main" id="{9F705A52-5001-5881-B410-566CA3A6E1E9}"/>
              </a:ext>
            </a:extLst>
          </p:cNvPr>
          <p:cNvSpPr/>
          <p:nvPr/>
        </p:nvSpPr>
        <p:spPr>
          <a:xfrm>
            <a:off x="6871378" y="4365395"/>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5" name="Up Arrow 74">
            <a:extLst>
              <a:ext uri="{FF2B5EF4-FFF2-40B4-BE49-F238E27FC236}">
                <a16:creationId xmlns:a16="http://schemas.microsoft.com/office/drawing/2014/main" id="{974B6256-C9CB-9631-821D-C2F0EF19846A}"/>
              </a:ext>
            </a:extLst>
          </p:cNvPr>
          <p:cNvSpPr/>
          <p:nvPr/>
        </p:nvSpPr>
        <p:spPr>
          <a:xfrm>
            <a:off x="6995240" y="4363090"/>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6" name="Up Arrow 75">
            <a:extLst>
              <a:ext uri="{FF2B5EF4-FFF2-40B4-BE49-F238E27FC236}">
                <a16:creationId xmlns:a16="http://schemas.microsoft.com/office/drawing/2014/main" id="{BC4D7948-A7F0-DC26-53C6-DFDFD6CED583}"/>
              </a:ext>
            </a:extLst>
          </p:cNvPr>
          <p:cNvSpPr/>
          <p:nvPr/>
        </p:nvSpPr>
        <p:spPr>
          <a:xfrm>
            <a:off x="7126765" y="436070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7" name="Up Arrow 76">
            <a:extLst>
              <a:ext uri="{FF2B5EF4-FFF2-40B4-BE49-F238E27FC236}">
                <a16:creationId xmlns:a16="http://schemas.microsoft.com/office/drawing/2014/main" id="{2BA95608-FF4E-796B-E574-7CCEDDCEFA83}"/>
              </a:ext>
            </a:extLst>
          </p:cNvPr>
          <p:cNvSpPr/>
          <p:nvPr/>
        </p:nvSpPr>
        <p:spPr>
          <a:xfrm>
            <a:off x="7264469" y="436070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8" name="Up Arrow 77">
            <a:extLst>
              <a:ext uri="{FF2B5EF4-FFF2-40B4-BE49-F238E27FC236}">
                <a16:creationId xmlns:a16="http://schemas.microsoft.com/office/drawing/2014/main" id="{6158F513-CA84-08EA-C21E-52A6EC41D972}"/>
              </a:ext>
            </a:extLst>
          </p:cNvPr>
          <p:cNvSpPr/>
          <p:nvPr/>
        </p:nvSpPr>
        <p:spPr>
          <a:xfrm>
            <a:off x="7363879" y="4360708"/>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79" name="Up Arrow 78">
            <a:extLst>
              <a:ext uri="{FF2B5EF4-FFF2-40B4-BE49-F238E27FC236}">
                <a16:creationId xmlns:a16="http://schemas.microsoft.com/office/drawing/2014/main" id="{03C03FD4-ED5F-C364-E782-E6F41844BD40}"/>
              </a:ext>
            </a:extLst>
          </p:cNvPr>
          <p:cNvSpPr/>
          <p:nvPr/>
        </p:nvSpPr>
        <p:spPr>
          <a:xfrm>
            <a:off x="7487742" y="4358403"/>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80" name="Up Arrow 79">
            <a:extLst>
              <a:ext uri="{FF2B5EF4-FFF2-40B4-BE49-F238E27FC236}">
                <a16:creationId xmlns:a16="http://schemas.microsoft.com/office/drawing/2014/main" id="{7CDFFD32-81F1-F340-EAB2-4FFBFAFBB764}"/>
              </a:ext>
            </a:extLst>
          </p:cNvPr>
          <p:cNvSpPr/>
          <p:nvPr/>
        </p:nvSpPr>
        <p:spPr>
          <a:xfrm>
            <a:off x="7645330" y="3826334"/>
            <a:ext cx="131525" cy="204475"/>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85662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55A5A-91BD-CA7A-E515-18C8E538B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18332-A76E-701E-AD9A-6B5A2CAE7EC8}"/>
              </a:ext>
            </a:extLst>
          </p:cNvPr>
          <p:cNvSpPr>
            <a:spLocks noGrp="1"/>
          </p:cNvSpPr>
          <p:nvPr>
            <p:ph type="title"/>
          </p:nvPr>
        </p:nvSpPr>
        <p:spPr/>
        <p:txBody>
          <a:bodyPr/>
          <a:lstStyle/>
          <a:p>
            <a:r>
              <a:rPr lang="en-US" dirty="0"/>
              <a:t>EOL Breaks Patch Propagation</a:t>
            </a:r>
          </a:p>
        </p:txBody>
      </p:sp>
      <p:sp>
        <p:nvSpPr>
          <p:cNvPr id="3" name="Content Placeholder 2">
            <a:extLst>
              <a:ext uri="{FF2B5EF4-FFF2-40B4-BE49-F238E27FC236}">
                <a16:creationId xmlns:a16="http://schemas.microsoft.com/office/drawing/2014/main" id="{06AC2AA0-D4C0-1A8E-D979-FD46C709229C}"/>
              </a:ext>
            </a:extLst>
          </p:cNvPr>
          <p:cNvSpPr>
            <a:spLocks noGrp="1"/>
          </p:cNvSpPr>
          <p:nvPr>
            <p:ph idx="1"/>
          </p:nvPr>
        </p:nvSpPr>
        <p:spPr>
          <a:xfrm>
            <a:off x="457200" y="1212510"/>
            <a:ext cx="8229600" cy="4913654"/>
          </a:xfrm>
        </p:spPr>
        <p:txBody>
          <a:bodyPr>
            <a:normAutofit/>
          </a:bodyPr>
          <a:lstStyle/>
          <a:p>
            <a:pPr fontAlgn="base"/>
            <a:r>
              <a:rPr lang="en-US" b="1" dirty="0"/>
              <a:t>11% </a:t>
            </a:r>
            <a:r>
              <a:rPr lang="en-US" dirty="0"/>
              <a:t>survive </a:t>
            </a:r>
            <a:r>
              <a:rPr lang="en-US" b="1" dirty="0"/>
              <a:t>indefinitely</a:t>
            </a:r>
            <a:r>
              <a:rPr lang="en-US" dirty="0"/>
              <a:t> due to EOL </a:t>
            </a:r>
          </a:p>
          <a:p>
            <a:pPr fontAlgn="base"/>
            <a:r>
              <a:rPr lang="en-US" b="1" dirty="0"/>
              <a:t>303 more days</a:t>
            </a:r>
            <a:r>
              <a:rPr lang="en-US" dirty="0"/>
              <a:t> after EOL on average (median:168)</a:t>
            </a:r>
          </a:p>
        </p:txBody>
      </p:sp>
      <p:sp>
        <p:nvSpPr>
          <p:cNvPr id="4" name="Footer Placeholder 3">
            <a:extLst>
              <a:ext uri="{FF2B5EF4-FFF2-40B4-BE49-F238E27FC236}">
                <a16:creationId xmlns:a16="http://schemas.microsoft.com/office/drawing/2014/main" id="{FD9C26BF-AF7C-870E-F838-9A9A69C7E3C2}"/>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32" name="Right Arrow 31">
            <a:extLst>
              <a:ext uri="{FF2B5EF4-FFF2-40B4-BE49-F238E27FC236}">
                <a16:creationId xmlns:a16="http://schemas.microsoft.com/office/drawing/2014/main" id="{13F7868B-53B3-CABF-CD3E-CC80AA479EA5}"/>
              </a:ext>
            </a:extLst>
          </p:cNvPr>
          <p:cNvSpPr/>
          <p:nvPr/>
        </p:nvSpPr>
        <p:spPr>
          <a:xfrm>
            <a:off x="2660822" y="4377223"/>
            <a:ext cx="1390156" cy="3693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92EB0C-0FE2-B650-41A6-3927CE6A26C5}"/>
              </a:ext>
            </a:extLst>
          </p:cNvPr>
          <p:cNvSpPr txBox="1"/>
          <p:nvPr/>
        </p:nvSpPr>
        <p:spPr>
          <a:xfrm>
            <a:off x="2549312" y="3669337"/>
            <a:ext cx="1501666" cy="707886"/>
          </a:xfrm>
          <a:prstGeom prst="rect">
            <a:avLst/>
          </a:prstGeom>
          <a:noFill/>
        </p:spPr>
        <p:txBody>
          <a:bodyPr wrap="square" rtlCol="0">
            <a:spAutoFit/>
          </a:bodyPr>
          <a:lstStyle/>
          <a:p>
            <a:pPr algn="ctr"/>
            <a:r>
              <a:rPr lang="en-US" sz="2000" dirty="0"/>
              <a:t>Longitudinal View</a:t>
            </a:r>
          </a:p>
        </p:txBody>
      </p:sp>
      <p:sp>
        <p:nvSpPr>
          <p:cNvPr id="34" name="Rectangle 33">
            <a:extLst>
              <a:ext uri="{FF2B5EF4-FFF2-40B4-BE49-F238E27FC236}">
                <a16:creationId xmlns:a16="http://schemas.microsoft.com/office/drawing/2014/main" id="{DBD6E3D1-8083-BF9B-8CB7-1D3F07BDF77C}"/>
              </a:ext>
            </a:extLst>
          </p:cNvPr>
          <p:cNvSpPr/>
          <p:nvPr/>
        </p:nvSpPr>
        <p:spPr>
          <a:xfrm>
            <a:off x="4267580" y="3416251"/>
            <a:ext cx="3916300" cy="749317"/>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chemeClr val="tx1"/>
                </a:solidFill>
              </a:rPr>
              <a:t>debian:bullseye-slim</a:t>
            </a:r>
            <a:endParaRPr lang="en-US" sz="2000" dirty="0">
              <a:solidFill>
                <a:schemeClr val="tx1"/>
              </a:solidFill>
            </a:endParaRPr>
          </a:p>
        </p:txBody>
      </p:sp>
      <p:sp>
        <p:nvSpPr>
          <p:cNvPr id="36" name="Rectangle 35">
            <a:extLst>
              <a:ext uri="{FF2B5EF4-FFF2-40B4-BE49-F238E27FC236}">
                <a16:creationId xmlns:a16="http://schemas.microsoft.com/office/drawing/2014/main" id="{3FC3A16F-BD77-AD2A-C0D7-81545B6E74BD}"/>
              </a:ext>
            </a:extLst>
          </p:cNvPr>
          <p:cNvSpPr/>
          <p:nvPr/>
        </p:nvSpPr>
        <p:spPr>
          <a:xfrm>
            <a:off x="4267580" y="5339755"/>
            <a:ext cx="3916300"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orientdb:2.2.37</a:t>
            </a:r>
          </a:p>
        </p:txBody>
      </p:sp>
      <p:sp>
        <p:nvSpPr>
          <p:cNvPr id="37" name="Rectangle 36">
            <a:extLst>
              <a:ext uri="{FF2B5EF4-FFF2-40B4-BE49-F238E27FC236}">
                <a16:creationId xmlns:a16="http://schemas.microsoft.com/office/drawing/2014/main" id="{CCAB4A6F-3984-2713-0894-078F0D1D2562}"/>
              </a:ext>
            </a:extLst>
          </p:cNvPr>
          <p:cNvSpPr/>
          <p:nvPr/>
        </p:nvSpPr>
        <p:spPr>
          <a:xfrm>
            <a:off x="4267580" y="4392612"/>
            <a:ext cx="2469553"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openjdk:8-jdk-slim</a:t>
            </a:r>
          </a:p>
        </p:txBody>
      </p:sp>
      <p:sp>
        <p:nvSpPr>
          <p:cNvPr id="38" name="Rectangle 37">
            <a:extLst>
              <a:ext uri="{FF2B5EF4-FFF2-40B4-BE49-F238E27FC236}">
                <a16:creationId xmlns:a16="http://schemas.microsoft.com/office/drawing/2014/main" id="{C867C662-6C17-11F9-6874-0E8B43DDDE67}"/>
              </a:ext>
            </a:extLst>
          </p:cNvPr>
          <p:cNvSpPr/>
          <p:nvPr/>
        </p:nvSpPr>
        <p:spPr>
          <a:xfrm>
            <a:off x="4298868" y="3957151"/>
            <a:ext cx="2682104"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1631FDF-8BB5-5E1D-19DA-36B43CAE9075}"/>
              </a:ext>
            </a:extLst>
          </p:cNvPr>
          <p:cNvSpPr/>
          <p:nvPr/>
        </p:nvSpPr>
        <p:spPr>
          <a:xfrm>
            <a:off x="4292930" y="5840191"/>
            <a:ext cx="3865418"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1B859EC-A8BF-8735-18A1-33313D5B457C}"/>
              </a:ext>
            </a:extLst>
          </p:cNvPr>
          <p:cNvSpPr/>
          <p:nvPr/>
        </p:nvSpPr>
        <p:spPr>
          <a:xfrm>
            <a:off x="4298868" y="4898585"/>
            <a:ext cx="240475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08BF94-0D21-FA15-EAC5-43E97FF45589}"/>
              </a:ext>
            </a:extLst>
          </p:cNvPr>
          <p:cNvSpPr/>
          <p:nvPr/>
        </p:nvSpPr>
        <p:spPr>
          <a:xfrm>
            <a:off x="6980972" y="3957151"/>
            <a:ext cx="1183314" cy="184666"/>
          </a:xfrm>
          <a:prstGeom prst="rect">
            <a:avLst/>
          </a:prstGeom>
          <a:solidFill>
            <a:srgbClr val="00F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6C0729BF-CB60-9715-07DB-395F3BA1845B}"/>
              </a:ext>
            </a:extLst>
          </p:cNvPr>
          <p:cNvCxnSpPr/>
          <p:nvPr/>
        </p:nvCxnSpPr>
        <p:spPr>
          <a:xfrm>
            <a:off x="6873240" y="4923226"/>
            <a:ext cx="1324828" cy="0"/>
          </a:xfrm>
          <a:prstGeom prst="straightConnector1">
            <a:avLst/>
          </a:prstGeom>
          <a:ln w="60325">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0716939-0C82-A92A-4F5F-E67275E30B78}"/>
              </a:ext>
            </a:extLst>
          </p:cNvPr>
          <p:cNvSpPr txBox="1"/>
          <p:nvPr/>
        </p:nvSpPr>
        <p:spPr>
          <a:xfrm>
            <a:off x="6691413" y="4392383"/>
            <a:ext cx="1860711" cy="430887"/>
          </a:xfrm>
          <a:prstGeom prst="rect">
            <a:avLst/>
          </a:prstGeom>
          <a:noFill/>
        </p:spPr>
        <p:txBody>
          <a:bodyPr wrap="square" rtlCol="0">
            <a:spAutoFit/>
          </a:bodyPr>
          <a:lstStyle/>
          <a:p>
            <a:pPr algn="ctr"/>
            <a:r>
              <a:rPr lang="en-US" sz="2200" b="1" dirty="0">
                <a:solidFill>
                  <a:schemeClr val="accent6">
                    <a:lumMod val="75000"/>
                  </a:schemeClr>
                </a:solidFill>
              </a:rPr>
              <a:t>No patch flow</a:t>
            </a:r>
          </a:p>
        </p:txBody>
      </p:sp>
      <p:sp>
        <p:nvSpPr>
          <p:cNvPr id="5" name="Rounded Rectangle 4">
            <a:extLst>
              <a:ext uri="{FF2B5EF4-FFF2-40B4-BE49-F238E27FC236}">
                <a16:creationId xmlns:a16="http://schemas.microsoft.com/office/drawing/2014/main" id="{884722A8-F0C4-6D8C-2E10-D6BE9FA9D17C}"/>
              </a:ext>
            </a:extLst>
          </p:cNvPr>
          <p:cNvSpPr/>
          <p:nvPr/>
        </p:nvSpPr>
        <p:spPr>
          <a:xfrm>
            <a:off x="835722" y="3160636"/>
            <a:ext cx="1563816" cy="2824693"/>
          </a:xfrm>
          <a:prstGeom prst="roundRect">
            <a:avLst>
              <a:gd name="adj" fmla="val 10512"/>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7FA0DD4-2626-DCBC-8B33-F9A09654F832}"/>
              </a:ext>
            </a:extLst>
          </p:cNvPr>
          <p:cNvCxnSpPr/>
          <p:nvPr/>
        </p:nvCxnSpPr>
        <p:spPr>
          <a:xfrm>
            <a:off x="832794" y="4102312"/>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2D59607-406D-D5C2-A7FA-2CEAE0A598E9}"/>
              </a:ext>
            </a:extLst>
          </p:cNvPr>
          <p:cNvCxnSpPr/>
          <p:nvPr/>
        </p:nvCxnSpPr>
        <p:spPr>
          <a:xfrm>
            <a:off x="831787" y="5026126"/>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AFD2C8-7EBA-38D0-28C7-DB76A5F9E12C}"/>
              </a:ext>
            </a:extLst>
          </p:cNvPr>
          <p:cNvSpPr txBox="1"/>
          <p:nvPr/>
        </p:nvSpPr>
        <p:spPr>
          <a:xfrm>
            <a:off x="865218" y="3339670"/>
            <a:ext cx="1537247" cy="646331"/>
          </a:xfrm>
          <a:prstGeom prst="rect">
            <a:avLst/>
          </a:prstGeom>
          <a:noFill/>
        </p:spPr>
        <p:txBody>
          <a:bodyPr wrap="square">
            <a:spAutoFit/>
          </a:bodyPr>
          <a:lstStyle/>
          <a:p>
            <a:pPr algn="ctr"/>
            <a:r>
              <a:rPr lang="en-US" dirty="0" err="1">
                <a:solidFill>
                  <a:schemeClr val="tx1"/>
                </a:solidFill>
              </a:rPr>
              <a:t>debian</a:t>
            </a:r>
            <a:endParaRPr lang="en-US" dirty="0">
              <a:solidFill>
                <a:schemeClr val="tx1"/>
              </a:solidFill>
            </a:endParaRPr>
          </a:p>
          <a:p>
            <a:pPr algn="ctr"/>
            <a:r>
              <a:rPr lang="en-US" b="1" dirty="0"/>
              <a:t>b</a:t>
            </a:r>
            <a:r>
              <a:rPr lang="en-US" b="1" dirty="0">
                <a:solidFill>
                  <a:schemeClr val="tx1"/>
                </a:solidFill>
              </a:rPr>
              <a:t>ullseye-slim</a:t>
            </a:r>
          </a:p>
        </p:txBody>
      </p:sp>
      <p:sp>
        <p:nvSpPr>
          <p:cNvPr id="9" name="TextBox 8">
            <a:extLst>
              <a:ext uri="{FF2B5EF4-FFF2-40B4-BE49-F238E27FC236}">
                <a16:creationId xmlns:a16="http://schemas.microsoft.com/office/drawing/2014/main" id="{A69FE943-1E69-3763-14CB-B67C624D7DC1}"/>
              </a:ext>
            </a:extLst>
          </p:cNvPr>
          <p:cNvSpPr txBox="1"/>
          <p:nvPr/>
        </p:nvSpPr>
        <p:spPr>
          <a:xfrm>
            <a:off x="848686" y="4226375"/>
            <a:ext cx="1553780"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10" name="TextBox 9">
            <a:extLst>
              <a:ext uri="{FF2B5EF4-FFF2-40B4-BE49-F238E27FC236}">
                <a16:creationId xmlns:a16="http://schemas.microsoft.com/office/drawing/2014/main" id="{EC92BB2A-0EE9-9890-7F2C-35590299401D}"/>
              </a:ext>
            </a:extLst>
          </p:cNvPr>
          <p:cNvSpPr txBox="1"/>
          <p:nvPr/>
        </p:nvSpPr>
        <p:spPr>
          <a:xfrm>
            <a:off x="848686" y="5177205"/>
            <a:ext cx="1546917" cy="646331"/>
          </a:xfrm>
          <a:prstGeom prst="rect">
            <a:avLst/>
          </a:prstGeom>
          <a:noFill/>
        </p:spPr>
        <p:txBody>
          <a:bodyPr wrap="square" rtlCol="0">
            <a:spAutoFit/>
          </a:bodyPr>
          <a:lstStyle/>
          <a:p>
            <a:pPr algn="ctr"/>
            <a:r>
              <a:rPr lang="en-US" dirty="0" err="1"/>
              <a:t>orientdb</a:t>
            </a:r>
            <a:endParaRPr lang="en-US" dirty="0"/>
          </a:p>
          <a:p>
            <a:pPr algn="ctr"/>
            <a:r>
              <a:rPr lang="en-US" b="1" dirty="0"/>
              <a:t>2.2.37</a:t>
            </a:r>
            <a:endParaRPr lang="en-US" dirty="0"/>
          </a:p>
        </p:txBody>
      </p:sp>
      <p:pic>
        <p:nvPicPr>
          <p:cNvPr id="11" name="Picture 10">
            <a:extLst>
              <a:ext uri="{FF2B5EF4-FFF2-40B4-BE49-F238E27FC236}">
                <a16:creationId xmlns:a16="http://schemas.microsoft.com/office/drawing/2014/main" id="{991D1EE7-2C99-110A-32A7-3EFA2DC5CF12}"/>
              </a:ext>
            </a:extLst>
          </p:cNvPr>
          <p:cNvPicPr>
            <a:picLocks noChangeAspect="1"/>
          </p:cNvPicPr>
          <p:nvPr/>
        </p:nvPicPr>
        <p:blipFill>
          <a:blip r:embed="rId3"/>
          <a:stretch>
            <a:fillRect/>
          </a:stretch>
        </p:blipFill>
        <p:spPr>
          <a:xfrm>
            <a:off x="848686" y="3224598"/>
            <a:ext cx="327446" cy="327446"/>
          </a:xfrm>
          <a:prstGeom prst="rect">
            <a:avLst/>
          </a:prstGeom>
        </p:spPr>
      </p:pic>
    </p:spTree>
    <p:extLst>
      <p:ext uri="{BB962C8B-B14F-4D97-AF65-F5344CB8AC3E}">
        <p14:creationId xmlns:p14="http://schemas.microsoft.com/office/powerpoint/2010/main" val="241141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B637F-9076-2FE2-3215-36BD5C1EBA4E}"/>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D564266-1645-0E50-B27E-1E6D32681A42}"/>
              </a:ext>
            </a:extLst>
          </p:cNvPr>
          <p:cNvSpPr/>
          <p:nvPr/>
        </p:nvSpPr>
        <p:spPr>
          <a:xfrm>
            <a:off x="457200" y="3114898"/>
            <a:ext cx="8376834" cy="1945299"/>
          </a:xfrm>
          <a:prstGeom prst="roundRect">
            <a:avLst>
              <a:gd name="adj" fmla="val 8907"/>
            </a:avLst>
          </a:prstGeom>
          <a:solidFill>
            <a:schemeClr val="bg1">
              <a:lumMod val="85000"/>
              <a:alpha val="40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4EF2D-C3BA-6809-7300-43D62448CC34}"/>
              </a:ext>
            </a:extLst>
          </p:cNvPr>
          <p:cNvSpPr>
            <a:spLocks noGrp="1"/>
          </p:cNvSpPr>
          <p:nvPr>
            <p:ph type="title"/>
          </p:nvPr>
        </p:nvSpPr>
        <p:spPr/>
        <p:txBody>
          <a:bodyPr>
            <a:normAutofit/>
          </a:bodyPr>
          <a:lstStyle/>
          <a:p>
            <a:r>
              <a:rPr lang="en-US" dirty="0"/>
              <a:t>Layered EOL Causes Hidden Patch Failures</a:t>
            </a:r>
          </a:p>
        </p:txBody>
      </p:sp>
      <p:sp>
        <p:nvSpPr>
          <p:cNvPr id="3" name="Content Placeholder 2">
            <a:extLst>
              <a:ext uri="{FF2B5EF4-FFF2-40B4-BE49-F238E27FC236}">
                <a16:creationId xmlns:a16="http://schemas.microsoft.com/office/drawing/2014/main" id="{5658BB7F-FD24-6B33-EB75-395962BC1FC8}"/>
              </a:ext>
            </a:extLst>
          </p:cNvPr>
          <p:cNvSpPr>
            <a:spLocks noGrp="1"/>
          </p:cNvSpPr>
          <p:nvPr>
            <p:ph idx="1"/>
          </p:nvPr>
        </p:nvSpPr>
        <p:spPr>
          <a:xfrm>
            <a:off x="457200" y="1212510"/>
            <a:ext cx="8229600" cy="4913654"/>
          </a:xfrm>
        </p:spPr>
        <p:txBody>
          <a:bodyPr/>
          <a:lstStyle/>
          <a:p>
            <a:r>
              <a:rPr lang="en-US" dirty="0"/>
              <a:t>Up to </a:t>
            </a:r>
            <a:r>
              <a:rPr lang="en-US" b="1" dirty="0"/>
              <a:t>23%</a:t>
            </a:r>
            <a:r>
              <a:rPr lang="en-US" dirty="0"/>
              <a:t> of </a:t>
            </a:r>
            <a:r>
              <a:rPr lang="en-US" b="1" dirty="0"/>
              <a:t>vulnerabilities survive indefinitely </a:t>
            </a:r>
            <a:r>
              <a:rPr lang="en-US" dirty="0"/>
              <a:t>at </a:t>
            </a:r>
            <a:r>
              <a:rPr lang="en-US" b="1" dirty="0"/>
              <a:t>deeper dependency layers</a:t>
            </a:r>
          </a:p>
        </p:txBody>
      </p:sp>
      <p:sp>
        <p:nvSpPr>
          <p:cNvPr id="4" name="Footer Placeholder 3">
            <a:extLst>
              <a:ext uri="{FF2B5EF4-FFF2-40B4-BE49-F238E27FC236}">
                <a16:creationId xmlns:a16="http://schemas.microsoft.com/office/drawing/2014/main" id="{F93BDE4B-3AC9-6987-4289-D6BFCB0D0189}"/>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sp>
        <p:nvSpPr>
          <p:cNvPr id="5" name="Rectangle 4">
            <a:extLst>
              <a:ext uri="{FF2B5EF4-FFF2-40B4-BE49-F238E27FC236}">
                <a16:creationId xmlns:a16="http://schemas.microsoft.com/office/drawing/2014/main" id="{EB994AB1-27ED-33B1-466F-088EA3860FB6}"/>
              </a:ext>
            </a:extLst>
          </p:cNvPr>
          <p:cNvSpPr/>
          <p:nvPr/>
        </p:nvSpPr>
        <p:spPr>
          <a:xfrm>
            <a:off x="914780" y="2279547"/>
            <a:ext cx="6465737"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chemeClr val="tx1"/>
                </a:solidFill>
              </a:rPr>
              <a:t>debian:bullseye-slim</a:t>
            </a:r>
            <a:endParaRPr lang="en-US" sz="2000" dirty="0">
              <a:solidFill>
                <a:schemeClr val="tx1"/>
              </a:solidFill>
            </a:endParaRPr>
          </a:p>
        </p:txBody>
      </p:sp>
      <p:sp>
        <p:nvSpPr>
          <p:cNvPr id="6" name="Rectangle 5">
            <a:extLst>
              <a:ext uri="{FF2B5EF4-FFF2-40B4-BE49-F238E27FC236}">
                <a16:creationId xmlns:a16="http://schemas.microsoft.com/office/drawing/2014/main" id="{6657372B-69A5-B5D7-52CC-6BE3FCA479A9}"/>
              </a:ext>
            </a:extLst>
          </p:cNvPr>
          <p:cNvSpPr/>
          <p:nvPr/>
        </p:nvSpPr>
        <p:spPr>
          <a:xfrm>
            <a:off x="914780" y="4218548"/>
            <a:ext cx="6479925"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orientdb:2.2.37</a:t>
            </a:r>
          </a:p>
        </p:txBody>
      </p:sp>
      <p:sp>
        <p:nvSpPr>
          <p:cNvPr id="7" name="Rectangle 6">
            <a:extLst>
              <a:ext uri="{FF2B5EF4-FFF2-40B4-BE49-F238E27FC236}">
                <a16:creationId xmlns:a16="http://schemas.microsoft.com/office/drawing/2014/main" id="{B92424D2-2F9E-9CE9-F60D-7FFFA175A074}"/>
              </a:ext>
            </a:extLst>
          </p:cNvPr>
          <p:cNvSpPr/>
          <p:nvPr/>
        </p:nvSpPr>
        <p:spPr>
          <a:xfrm>
            <a:off x="914780" y="3255907"/>
            <a:ext cx="3809902"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openjdk:8-jdk-slim</a:t>
            </a:r>
          </a:p>
        </p:txBody>
      </p:sp>
      <p:sp>
        <p:nvSpPr>
          <p:cNvPr id="8" name="Rectangle 7">
            <a:extLst>
              <a:ext uri="{FF2B5EF4-FFF2-40B4-BE49-F238E27FC236}">
                <a16:creationId xmlns:a16="http://schemas.microsoft.com/office/drawing/2014/main" id="{D77437EB-27AF-8455-383B-0217352638E2}"/>
              </a:ext>
            </a:extLst>
          </p:cNvPr>
          <p:cNvSpPr/>
          <p:nvPr/>
        </p:nvSpPr>
        <p:spPr>
          <a:xfrm>
            <a:off x="936702" y="2774824"/>
            <a:ext cx="4865410"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58F1FD-C38B-2DA8-E1E2-5B174FF01A34}"/>
              </a:ext>
            </a:extLst>
          </p:cNvPr>
          <p:cNvSpPr/>
          <p:nvPr/>
        </p:nvSpPr>
        <p:spPr>
          <a:xfrm>
            <a:off x="942277" y="4726369"/>
            <a:ext cx="6429367" cy="1828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FE3724-A0ED-DBC9-BA50-5320E11854DB}"/>
              </a:ext>
            </a:extLst>
          </p:cNvPr>
          <p:cNvSpPr/>
          <p:nvPr/>
        </p:nvSpPr>
        <p:spPr>
          <a:xfrm>
            <a:off x="936702" y="3763690"/>
            <a:ext cx="3757961"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CBEC90-6A26-D6E4-9891-4660F208E5DD}"/>
              </a:ext>
            </a:extLst>
          </p:cNvPr>
          <p:cNvSpPr/>
          <p:nvPr/>
        </p:nvSpPr>
        <p:spPr>
          <a:xfrm>
            <a:off x="4999775" y="2774824"/>
            <a:ext cx="2348880" cy="184666"/>
          </a:xfrm>
          <a:prstGeom prst="rect">
            <a:avLst/>
          </a:prstGeom>
          <a:solidFill>
            <a:srgbClr val="00F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3B8333E-F8D3-F79A-54AE-3A6B4D686C82}"/>
              </a:ext>
            </a:extLst>
          </p:cNvPr>
          <p:cNvCxnSpPr>
            <a:cxnSpLocks/>
          </p:cNvCxnSpPr>
          <p:nvPr/>
        </p:nvCxnSpPr>
        <p:spPr>
          <a:xfrm>
            <a:off x="4999773" y="3791570"/>
            <a:ext cx="2380744" cy="0"/>
          </a:xfrm>
          <a:prstGeom prst="straightConnector1">
            <a:avLst/>
          </a:prstGeom>
          <a:ln w="60325">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9F8B117-B85E-A468-9042-CD0F32704404}"/>
              </a:ext>
            </a:extLst>
          </p:cNvPr>
          <p:cNvSpPr txBox="1"/>
          <p:nvPr/>
        </p:nvSpPr>
        <p:spPr>
          <a:xfrm>
            <a:off x="5244716" y="3255678"/>
            <a:ext cx="1858998" cy="430887"/>
          </a:xfrm>
          <a:prstGeom prst="rect">
            <a:avLst/>
          </a:prstGeom>
          <a:noFill/>
        </p:spPr>
        <p:txBody>
          <a:bodyPr wrap="square" rtlCol="0">
            <a:spAutoFit/>
          </a:bodyPr>
          <a:lstStyle/>
          <a:p>
            <a:pPr algn="ctr"/>
            <a:r>
              <a:rPr lang="en-US" sz="2200" b="1" dirty="0">
                <a:solidFill>
                  <a:schemeClr val="accent6">
                    <a:lumMod val="75000"/>
                  </a:schemeClr>
                </a:solidFill>
              </a:rPr>
              <a:t>No patch flow</a:t>
            </a:r>
          </a:p>
        </p:txBody>
      </p:sp>
      <p:sp>
        <p:nvSpPr>
          <p:cNvPr id="18" name="TextBox 17">
            <a:extLst>
              <a:ext uri="{FF2B5EF4-FFF2-40B4-BE49-F238E27FC236}">
                <a16:creationId xmlns:a16="http://schemas.microsoft.com/office/drawing/2014/main" id="{F2527CD1-DFE7-C842-9D0D-BAA98BA2E4DC}"/>
              </a:ext>
            </a:extLst>
          </p:cNvPr>
          <p:cNvSpPr txBox="1"/>
          <p:nvPr/>
        </p:nvSpPr>
        <p:spPr>
          <a:xfrm>
            <a:off x="7713866" y="3391770"/>
            <a:ext cx="771136" cy="477054"/>
          </a:xfrm>
          <a:prstGeom prst="rect">
            <a:avLst/>
          </a:prstGeom>
          <a:noFill/>
        </p:spPr>
        <p:txBody>
          <a:bodyPr wrap="square">
            <a:spAutoFit/>
          </a:bodyPr>
          <a:lstStyle/>
          <a:p>
            <a:pPr rtl="0">
              <a:buNone/>
            </a:pPr>
            <a:r>
              <a:rPr lang="en-US" sz="2500" b="1" i="0" u="none" strike="noStrike" dirty="0">
                <a:solidFill>
                  <a:srgbClr val="000000"/>
                </a:solidFill>
                <a:effectLst/>
              </a:rPr>
              <a:t>EOL</a:t>
            </a:r>
            <a:endParaRPr lang="en-US" b="1" dirty="0"/>
          </a:p>
        </p:txBody>
      </p:sp>
      <p:sp>
        <p:nvSpPr>
          <p:cNvPr id="19" name="TextBox 18">
            <a:extLst>
              <a:ext uri="{FF2B5EF4-FFF2-40B4-BE49-F238E27FC236}">
                <a16:creationId xmlns:a16="http://schemas.microsoft.com/office/drawing/2014/main" id="{EBDEB774-4AC8-E1A0-3FB1-A1B7F7B22490}"/>
              </a:ext>
            </a:extLst>
          </p:cNvPr>
          <p:cNvSpPr txBox="1"/>
          <p:nvPr/>
        </p:nvSpPr>
        <p:spPr>
          <a:xfrm>
            <a:off x="7516167" y="4348307"/>
            <a:ext cx="1015139" cy="477054"/>
          </a:xfrm>
          <a:prstGeom prst="rect">
            <a:avLst/>
          </a:prstGeom>
          <a:noFill/>
        </p:spPr>
        <p:txBody>
          <a:bodyPr wrap="square">
            <a:spAutoFit/>
          </a:bodyPr>
          <a:lstStyle/>
          <a:p>
            <a:r>
              <a:rPr lang="en-US" sz="2500" b="1" i="0" u="none" strike="noStrike" dirty="0">
                <a:solidFill>
                  <a:srgbClr val="00B050"/>
                </a:solidFill>
                <a:effectLst/>
              </a:rPr>
              <a:t>Active</a:t>
            </a:r>
            <a:endParaRPr lang="en-US" sz="2500" b="1" dirty="0">
              <a:solidFill>
                <a:srgbClr val="00B050"/>
              </a:solidFill>
            </a:endParaRPr>
          </a:p>
        </p:txBody>
      </p:sp>
    </p:spTree>
    <p:extLst>
      <p:ext uri="{BB962C8B-B14F-4D97-AF65-F5344CB8AC3E}">
        <p14:creationId xmlns:p14="http://schemas.microsoft.com/office/powerpoint/2010/main" val="381604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9240-18B6-1F2F-310D-AF4A4573D0D8}"/>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AF126F83-D21B-619D-06D7-E84A637A292D}"/>
              </a:ext>
            </a:extLst>
          </p:cNvPr>
          <p:cNvSpPr/>
          <p:nvPr/>
        </p:nvSpPr>
        <p:spPr>
          <a:xfrm>
            <a:off x="457200" y="3114898"/>
            <a:ext cx="8376834" cy="1945299"/>
          </a:xfrm>
          <a:prstGeom prst="roundRect">
            <a:avLst>
              <a:gd name="adj" fmla="val 8907"/>
            </a:avLst>
          </a:prstGeom>
          <a:solidFill>
            <a:schemeClr val="bg1">
              <a:lumMod val="85000"/>
              <a:alpha val="40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6D6A1-F4E0-4132-47B0-5C3AEA86C90F}"/>
              </a:ext>
            </a:extLst>
          </p:cNvPr>
          <p:cNvSpPr>
            <a:spLocks noGrp="1"/>
          </p:cNvSpPr>
          <p:nvPr>
            <p:ph type="title"/>
          </p:nvPr>
        </p:nvSpPr>
        <p:spPr/>
        <p:txBody>
          <a:bodyPr>
            <a:normAutofit/>
          </a:bodyPr>
          <a:lstStyle/>
          <a:p>
            <a:r>
              <a:rPr lang="en-US" dirty="0"/>
              <a:t>Layered EOL Causes Hidden Patch Failures</a:t>
            </a:r>
          </a:p>
        </p:txBody>
      </p:sp>
      <p:sp>
        <p:nvSpPr>
          <p:cNvPr id="3" name="Content Placeholder 2">
            <a:extLst>
              <a:ext uri="{FF2B5EF4-FFF2-40B4-BE49-F238E27FC236}">
                <a16:creationId xmlns:a16="http://schemas.microsoft.com/office/drawing/2014/main" id="{91AAC337-D95B-1451-FFE7-658E0DCF2D48}"/>
              </a:ext>
            </a:extLst>
          </p:cNvPr>
          <p:cNvSpPr>
            <a:spLocks noGrp="1"/>
          </p:cNvSpPr>
          <p:nvPr>
            <p:ph idx="1"/>
          </p:nvPr>
        </p:nvSpPr>
        <p:spPr>
          <a:xfrm>
            <a:off x="457200" y="1212510"/>
            <a:ext cx="8229600" cy="4913654"/>
          </a:xfrm>
        </p:spPr>
        <p:txBody>
          <a:bodyPr/>
          <a:lstStyle/>
          <a:p>
            <a:r>
              <a:rPr lang="en-US" dirty="0"/>
              <a:t>Up to </a:t>
            </a:r>
            <a:r>
              <a:rPr lang="en-US" b="1" dirty="0"/>
              <a:t>23%</a:t>
            </a:r>
            <a:r>
              <a:rPr lang="en-US" dirty="0"/>
              <a:t> of </a:t>
            </a:r>
            <a:r>
              <a:rPr lang="en-US" b="1" dirty="0"/>
              <a:t>vulnerabilities survive indefinitely </a:t>
            </a:r>
            <a:r>
              <a:rPr lang="en-US" dirty="0"/>
              <a:t>at </a:t>
            </a:r>
            <a:r>
              <a:rPr lang="en-US" b="1" dirty="0"/>
              <a:t>deeper dependency layers</a:t>
            </a:r>
          </a:p>
        </p:txBody>
      </p:sp>
      <p:sp>
        <p:nvSpPr>
          <p:cNvPr id="4" name="Footer Placeholder 3">
            <a:extLst>
              <a:ext uri="{FF2B5EF4-FFF2-40B4-BE49-F238E27FC236}">
                <a16:creationId xmlns:a16="http://schemas.microsoft.com/office/drawing/2014/main" id="{191D4538-14E1-844C-1A26-1BCC43A3B048}"/>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sp>
        <p:nvSpPr>
          <p:cNvPr id="5" name="Rectangle 4">
            <a:extLst>
              <a:ext uri="{FF2B5EF4-FFF2-40B4-BE49-F238E27FC236}">
                <a16:creationId xmlns:a16="http://schemas.microsoft.com/office/drawing/2014/main" id="{F3A20C9D-A5B5-3BC2-DD9A-D1DB5C34CCEB}"/>
              </a:ext>
            </a:extLst>
          </p:cNvPr>
          <p:cNvSpPr/>
          <p:nvPr/>
        </p:nvSpPr>
        <p:spPr>
          <a:xfrm>
            <a:off x="914780" y="2279547"/>
            <a:ext cx="6465737"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chemeClr val="tx1"/>
                </a:solidFill>
              </a:rPr>
              <a:t>debian:bullseye-slim</a:t>
            </a:r>
            <a:endParaRPr lang="en-US" sz="2000" dirty="0">
              <a:solidFill>
                <a:schemeClr val="tx1"/>
              </a:solidFill>
            </a:endParaRPr>
          </a:p>
        </p:txBody>
      </p:sp>
      <p:sp>
        <p:nvSpPr>
          <p:cNvPr id="6" name="Rectangle 5">
            <a:extLst>
              <a:ext uri="{FF2B5EF4-FFF2-40B4-BE49-F238E27FC236}">
                <a16:creationId xmlns:a16="http://schemas.microsoft.com/office/drawing/2014/main" id="{AC3F90DC-4480-06A5-6E5C-4C6EBA8840EB}"/>
              </a:ext>
            </a:extLst>
          </p:cNvPr>
          <p:cNvSpPr/>
          <p:nvPr/>
        </p:nvSpPr>
        <p:spPr>
          <a:xfrm>
            <a:off x="914780" y="4218548"/>
            <a:ext cx="6479925"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orientdb:2.2.37</a:t>
            </a:r>
          </a:p>
        </p:txBody>
      </p:sp>
      <p:sp>
        <p:nvSpPr>
          <p:cNvPr id="7" name="Rectangle 6">
            <a:extLst>
              <a:ext uri="{FF2B5EF4-FFF2-40B4-BE49-F238E27FC236}">
                <a16:creationId xmlns:a16="http://schemas.microsoft.com/office/drawing/2014/main" id="{0E968FBA-7F31-70BB-F22C-8F9091EC6551}"/>
              </a:ext>
            </a:extLst>
          </p:cNvPr>
          <p:cNvSpPr/>
          <p:nvPr/>
        </p:nvSpPr>
        <p:spPr>
          <a:xfrm>
            <a:off x="914780" y="3255907"/>
            <a:ext cx="3809902"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openjdk:8-jdk-slim</a:t>
            </a:r>
          </a:p>
        </p:txBody>
      </p:sp>
      <p:sp>
        <p:nvSpPr>
          <p:cNvPr id="8" name="Rectangle 7">
            <a:extLst>
              <a:ext uri="{FF2B5EF4-FFF2-40B4-BE49-F238E27FC236}">
                <a16:creationId xmlns:a16="http://schemas.microsoft.com/office/drawing/2014/main" id="{35145FB4-42FC-D34D-6DD2-B92002AFE3C9}"/>
              </a:ext>
            </a:extLst>
          </p:cNvPr>
          <p:cNvSpPr/>
          <p:nvPr/>
        </p:nvSpPr>
        <p:spPr>
          <a:xfrm>
            <a:off x="936702" y="2774824"/>
            <a:ext cx="4865410"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6E5F83-5D97-F2A2-1D5A-06E9E13C8C68}"/>
              </a:ext>
            </a:extLst>
          </p:cNvPr>
          <p:cNvSpPr/>
          <p:nvPr/>
        </p:nvSpPr>
        <p:spPr>
          <a:xfrm>
            <a:off x="942277" y="4726369"/>
            <a:ext cx="6429367" cy="1828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3BB6D4-1880-364A-83CC-68B634D38C09}"/>
              </a:ext>
            </a:extLst>
          </p:cNvPr>
          <p:cNvSpPr/>
          <p:nvPr/>
        </p:nvSpPr>
        <p:spPr>
          <a:xfrm>
            <a:off x="936702" y="3763690"/>
            <a:ext cx="3757961"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C79E28-56EB-BA71-FE56-0857BB2094D6}"/>
              </a:ext>
            </a:extLst>
          </p:cNvPr>
          <p:cNvSpPr/>
          <p:nvPr/>
        </p:nvSpPr>
        <p:spPr>
          <a:xfrm>
            <a:off x="4999775" y="2774824"/>
            <a:ext cx="2348880" cy="184666"/>
          </a:xfrm>
          <a:prstGeom prst="rect">
            <a:avLst/>
          </a:prstGeom>
          <a:solidFill>
            <a:srgbClr val="00F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38BA045-EEBD-3BB8-BE3C-67623C9BC7DA}"/>
              </a:ext>
            </a:extLst>
          </p:cNvPr>
          <p:cNvCxnSpPr>
            <a:cxnSpLocks/>
          </p:cNvCxnSpPr>
          <p:nvPr/>
        </p:nvCxnSpPr>
        <p:spPr>
          <a:xfrm>
            <a:off x="4999773" y="3791570"/>
            <a:ext cx="2380744" cy="0"/>
          </a:xfrm>
          <a:prstGeom prst="straightConnector1">
            <a:avLst/>
          </a:prstGeom>
          <a:ln w="60325">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5FABB78-24E8-A175-6008-4303C8A3E7C2}"/>
              </a:ext>
            </a:extLst>
          </p:cNvPr>
          <p:cNvSpPr txBox="1"/>
          <p:nvPr/>
        </p:nvSpPr>
        <p:spPr>
          <a:xfrm>
            <a:off x="5244716" y="3255678"/>
            <a:ext cx="1858998" cy="430887"/>
          </a:xfrm>
          <a:prstGeom prst="rect">
            <a:avLst/>
          </a:prstGeom>
          <a:noFill/>
        </p:spPr>
        <p:txBody>
          <a:bodyPr wrap="square" rtlCol="0">
            <a:spAutoFit/>
          </a:bodyPr>
          <a:lstStyle/>
          <a:p>
            <a:pPr algn="ctr"/>
            <a:r>
              <a:rPr lang="en-US" sz="2200" b="1" dirty="0">
                <a:solidFill>
                  <a:schemeClr val="accent6">
                    <a:lumMod val="75000"/>
                  </a:schemeClr>
                </a:solidFill>
              </a:rPr>
              <a:t>No patch flow</a:t>
            </a:r>
          </a:p>
        </p:txBody>
      </p:sp>
      <p:sp>
        <p:nvSpPr>
          <p:cNvPr id="15" name="Rectangle 14">
            <a:extLst>
              <a:ext uri="{FF2B5EF4-FFF2-40B4-BE49-F238E27FC236}">
                <a16:creationId xmlns:a16="http://schemas.microsoft.com/office/drawing/2014/main" id="{8D136759-4BB5-F208-AD50-C8F466C6CC49}"/>
              </a:ext>
            </a:extLst>
          </p:cNvPr>
          <p:cNvSpPr/>
          <p:nvPr/>
        </p:nvSpPr>
        <p:spPr>
          <a:xfrm>
            <a:off x="926086" y="5191853"/>
            <a:ext cx="6468619"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orientdb:2.2.37-spatial</a:t>
            </a:r>
          </a:p>
        </p:txBody>
      </p:sp>
      <p:sp>
        <p:nvSpPr>
          <p:cNvPr id="16" name="Rectangle 15">
            <a:extLst>
              <a:ext uri="{FF2B5EF4-FFF2-40B4-BE49-F238E27FC236}">
                <a16:creationId xmlns:a16="http://schemas.microsoft.com/office/drawing/2014/main" id="{ECB78AB1-A590-4430-8397-FD69C349A529}"/>
              </a:ext>
            </a:extLst>
          </p:cNvPr>
          <p:cNvSpPr/>
          <p:nvPr/>
        </p:nvSpPr>
        <p:spPr>
          <a:xfrm>
            <a:off x="948267" y="5693758"/>
            <a:ext cx="6423377" cy="1828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FDD33F-A198-2FC1-1145-576F2CB3BA85}"/>
              </a:ext>
            </a:extLst>
          </p:cNvPr>
          <p:cNvSpPr txBox="1"/>
          <p:nvPr/>
        </p:nvSpPr>
        <p:spPr>
          <a:xfrm>
            <a:off x="7713866" y="3391770"/>
            <a:ext cx="771136" cy="477054"/>
          </a:xfrm>
          <a:prstGeom prst="rect">
            <a:avLst/>
          </a:prstGeom>
          <a:noFill/>
        </p:spPr>
        <p:txBody>
          <a:bodyPr wrap="square">
            <a:spAutoFit/>
          </a:bodyPr>
          <a:lstStyle/>
          <a:p>
            <a:pPr rtl="0">
              <a:buNone/>
            </a:pPr>
            <a:r>
              <a:rPr lang="en-US" sz="2500" b="1" i="0" u="none" strike="noStrike" dirty="0">
                <a:solidFill>
                  <a:srgbClr val="000000"/>
                </a:solidFill>
                <a:effectLst/>
              </a:rPr>
              <a:t>EOL</a:t>
            </a:r>
            <a:endParaRPr lang="en-US" b="1" dirty="0"/>
          </a:p>
        </p:txBody>
      </p:sp>
      <p:sp>
        <p:nvSpPr>
          <p:cNvPr id="19" name="TextBox 18">
            <a:extLst>
              <a:ext uri="{FF2B5EF4-FFF2-40B4-BE49-F238E27FC236}">
                <a16:creationId xmlns:a16="http://schemas.microsoft.com/office/drawing/2014/main" id="{D3D8436C-0D68-ABFB-C721-FB696D518400}"/>
              </a:ext>
            </a:extLst>
          </p:cNvPr>
          <p:cNvSpPr txBox="1"/>
          <p:nvPr/>
        </p:nvSpPr>
        <p:spPr>
          <a:xfrm>
            <a:off x="7516167" y="4348307"/>
            <a:ext cx="1015139" cy="477054"/>
          </a:xfrm>
          <a:prstGeom prst="rect">
            <a:avLst/>
          </a:prstGeom>
          <a:noFill/>
        </p:spPr>
        <p:txBody>
          <a:bodyPr wrap="square">
            <a:spAutoFit/>
          </a:bodyPr>
          <a:lstStyle/>
          <a:p>
            <a:r>
              <a:rPr lang="en-US" sz="2500" b="1" i="0" u="none" strike="noStrike" dirty="0">
                <a:solidFill>
                  <a:srgbClr val="00B050"/>
                </a:solidFill>
                <a:effectLst/>
              </a:rPr>
              <a:t>Active</a:t>
            </a:r>
            <a:endParaRPr lang="en-US" sz="2500" b="1" dirty="0">
              <a:solidFill>
                <a:srgbClr val="00B050"/>
              </a:solidFill>
            </a:endParaRPr>
          </a:p>
        </p:txBody>
      </p:sp>
      <p:sp>
        <p:nvSpPr>
          <p:cNvPr id="20" name="TextBox 19">
            <a:extLst>
              <a:ext uri="{FF2B5EF4-FFF2-40B4-BE49-F238E27FC236}">
                <a16:creationId xmlns:a16="http://schemas.microsoft.com/office/drawing/2014/main" id="{BF16B6CB-3CC6-F672-6364-3E41FB519672}"/>
              </a:ext>
            </a:extLst>
          </p:cNvPr>
          <p:cNvSpPr txBox="1"/>
          <p:nvPr/>
        </p:nvSpPr>
        <p:spPr>
          <a:xfrm>
            <a:off x="7516167" y="5337069"/>
            <a:ext cx="1037320" cy="477054"/>
          </a:xfrm>
          <a:prstGeom prst="rect">
            <a:avLst/>
          </a:prstGeom>
          <a:noFill/>
        </p:spPr>
        <p:txBody>
          <a:bodyPr wrap="square">
            <a:spAutoFit/>
          </a:bodyPr>
          <a:lstStyle/>
          <a:p>
            <a:r>
              <a:rPr lang="en-US" sz="2500" b="1" i="0" u="none" strike="noStrike" dirty="0">
                <a:solidFill>
                  <a:srgbClr val="00B050"/>
                </a:solidFill>
                <a:effectLst/>
              </a:rPr>
              <a:t>Active</a:t>
            </a:r>
          </a:p>
        </p:txBody>
      </p:sp>
    </p:spTree>
    <p:extLst>
      <p:ext uri="{BB962C8B-B14F-4D97-AF65-F5344CB8AC3E}">
        <p14:creationId xmlns:p14="http://schemas.microsoft.com/office/powerpoint/2010/main" val="393806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6E423-AE9A-A2D4-BE66-4117A6309CA4}"/>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608AFDC8-9DBA-85BE-F2AB-EE919D190317}"/>
              </a:ext>
            </a:extLst>
          </p:cNvPr>
          <p:cNvSpPr/>
          <p:nvPr/>
        </p:nvSpPr>
        <p:spPr>
          <a:xfrm>
            <a:off x="457200" y="3114898"/>
            <a:ext cx="8376834" cy="1945299"/>
          </a:xfrm>
          <a:prstGeom prst="roundRect">
            <a:avLst>
              <a:gd name="adj" fmla="val 8907"/>
            </a:avLst>
          </a:prstGeom>
          <a:solidFill>
            <a:schemeClr val="bg1">
              <a:lumMod val="85000"/>
              <a:alpha val="40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84F7E-3ACE-4889-0C8E-E34C3C74FD46}"/>
              </a:ext>
            </a:extLst>
          </p:cNvPr>
          <p:cNvSpPr>
            <a:spLocks noGrp="1"/>
          </p:cNvSpPr>
          <p:nvPr>
            <p:ph type="title"/>
          </p:nvPr>
        </p:nvSpPr>
        <p:spPr/>
        <p:txBody>
          <a:bodyPr>
            <a:normAutofit/>
          </a:bodyPr>
          <a:lstStyle/>
          <a:p>
            <a:r>
              <a:rPr lang="en-US" dirty="0"/>
              <a:t>Layered EOL Causes Hidden Patch Failures</a:t>
            </a:r>
          </a:p>
        </p:txBody>
      </p:sp>
      <p:sp>
        <p:nvSpPr>
          <p:cNvPr id="3" name="Content Placeholder 2">
            <a:extLst>
              <a:ext uri="{FF2B5EF4-FFF2-40B4-BE49-F238E27FC236}">
                <a16:creationId xmlns:a16="http://schemas.microsoft.com/office/drawing/2014/main" id="{3F28CE6D-CE82-8223-5187-9AEAE599100A}"/>
              </a:ext>
            </a:extLst>
          </p:cNvPr>
          <p:cNvSpPr>
            <a:spLocks noGrp="1"/>
          </p:cNvSpPr>
          <p:nvPr>
            <p:ph idx="1"/>
          </p:nvPr>
        </p:nvSpPr>
        <p:spPr>
          <a:xfrm>
            <a:off x="457200" y="1212510"/>
            <a:ext cx="8229600" cy="4913654"/>
          </a:xfrm>
        </p:spPr>
        <p:txBody>
          <a:bodyPr/>
          <a:lstStyle/>
          <a:p>
            <a:r>
              <a:rPr lang="en-US" dirty="0"/>
              <a:t>Up to </a:t>
            </a:r>
            <a:r>
              <a:rPr lang="en-US" b="1" dirty="0"/>
              <a:t>23%</a:t>
            </a:r>
            <a:r>
              <a:rPr lang="en-US" dirty="0"/>
              <a:t> of </a:t>
            </a:r>
            <a:r>
              <a:rPr lang="en-US" b="1" dirty="0"/>
              <a:t>vulnerabilities survive indefinitely </a:t>
            </a:r>
            <a:r>
              <a:rPr lang="en-US" dirty="0"/>
              <a:t>at </a:t>
            </a:r>
            <a:r>
              <a:rPr lang="en-US" b="1" dirty="0"/>
              <a:t>deeper dependency layers</a:t>
            </a:r>
          </a:p>
        </p:txBody>
      </p:sp>
      <p:sp>
        <p:nvSpPr>
          <p:cNvPr id="4" name="Footer Placeholder 3">
            <a:extLst>
              <a:ext uri="{FF2B5EF4-FFF2-40B4-BE49-F238E27FC236}">
                <a16:creationId xmlns:a16="http://schemas.microsoft.com/office/drawing/2014/main" id="{14224F79-2A8A-1DC9-51F2-BAC2C97596E0}"/>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sp>
        <p:nvSpPr>
          <p:cNvPr id="5" name="Rectangle 4">
            <a:extLst>
              <a:ext uri="{FF2B5EF4-FFF2-40B4-BE49-F238E27FC236}">
                <a16:creationId xmlns:a16="http://schemas.microsoft.com/office/drawing/2014/main" id="{90AF537D-E48A-6BC1-EB62-4AE567E3F9AD}"/>
              </a:ext>
            </a:extLst>
          </p:cNvPr>
          <p:cNvSpPr/>
          <p:nvPr/>
        </p:nvSpPr>
        <p:spPr>
          <a:xfrm>
            <a:off x="914780" y="2279547"/>
            <a:ext cx="6465737"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chemeClr val="tx1"/>
                </a:solidFill>
              </a:rPr>
              <a:t>debian:bullseye-slim</a:t>
            </a:r>
            <a:endParaRPr lang="en-US" sz="2000" dirty="0">
              <a:solidFill>
                <a:schemeClr val="tx1"/>
              </a:solidFill>
            </a:endParaRPr>
          </a:p>
        </p:txBody>
      </p:sp>
      <p:sp>
        <p:nvSpPr>
          <p:cNvPr id="6" name="Rectangle 5">
            <a:extLst>
              <a:ext uri="{FF2B5EF4-FFF2-40B4-BE49-F238E27FC236}">
                <a16:creationId xmlns:a16="http://schemas.microsoft.com/office/drawing/2014/main" id="{A84D0698-078E-C7B1-B425-7F5378D4B6F1}"/>
              </a:ext>
            </a:extLst>
          </p:cNvPr>
          <p:cNvSpPr/>
          <p:nvPr/>
        </p:nvSpPr>
        <p:spPr>
          <a:xfrm>
            <a:off x="914780" y="4218548"/>
            <a:ext cx="6479925"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orientdb:2.2.37</a:t>
            </a:r>
          </a:p>
        </p:txBody>
      </p:sp>
      <p:sp>
        <p:nvSpPr>
          <p:cNvPr id="7" name="Rectangle 6">
            <a:extLst>
              <a:ext uri="{FF2B5EF4-FFF2-40B4-BE49-F238E27FC236}">
                <a16:creationId xmlns:a16="http://schemas.microsoft.com/office/drawing/2014/main" id="{9F60150A-0FC3-8753-C1B4-CEB0DE3EA9D3}"/>
              </a:ext>
            </a:extLst>
          </p:cNvPr>
          <p:cNvSpPr/>
          <p:nvPr/>
        </p:nvSpPr>
        <p:spPr>
          <a:xfrm>
            <a:off x="914780" y="3255907"/>
            <a:ext cx="3809902"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openjdk:8-jdk-slim</a:t>
            </a:r>
          </a:p>
        </p:txBody>
      </p:sp>
      <p:sp>
        <p:nvSpPr>
          <p:cNvPr id="8" name="Rectangle 7">
            <a:extLst>
              <a:ext uri="{FF2B5EF4-FFF2-40B4-BE49-F238E27FC236}">
                <a16:creationId xmlns:a16="http://schemas.microsoft.com/office/drawing/2014/main" id="{56D79AF0-B795-D4DA-0EDD-E85BDA2AB5AC}"/>
              </a:ext>
            </a:extLst>
          </p:cNvPr>
          <p:cNvSpPr/>
          <p:nvPr/>
        </p:nvSpPr>
        <p:spPr>
          <a:xfrm>
            <a:off x="936702" y="2774824"/>
            <a:ext cx="4865410"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227990-F028-90B5-1A0E-39D766A15E13}"/>
              </a:ext>
            </a:extLst>
          </p:cNvPr>
          <p:cNvSpPr/>
          <p:nvPr/>
        </p:nvSpPr>
        <p:spPr>
          <a:xfrm>
            <a:off x="942277" y="4726369"/>
            <a:ext cx="6429367" cy="1828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E3FDB6-E2B2-331C-DAED-E99D869B4965}"/>
              </a:ext>
            </a:extLst>
          </p:cNvPr>
          <p:cNvSpPr/>
          <p:nvPr/>
        </p:nvSpPr>
        <p:spPr>
          <a:xfrm>
            <a:off x="936702" y="3763690"/>
            <a:ext cx="3757961"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E3AB65-A814-5EF4-118C-8219836AE568}"/>
              </a:ext>
            </a:extLst>
          </p:cNvPr>
          <p:cNvSpPr/>
          <p:nvPr/>
        </p:nvSpPr>
        <p:spPr>
          <a:xfrm>
            <a:off x="4999775" y="2774824"/>
            <a:ext cx="2348880" cy="184666"/>
          </a:xfrm>
          <a:prstGeom prst="rect">
            <a:avLst/>
          </a:prstGeom>
          <a:solidFill>
            <a:srgbClr val="00F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0B850FB-CA1A-928C-35B7-5B70E58200F3}"/>
              </a:ext>
            </a:extLst>
          </p:cNvPr>
          <p:cNvCxnSpPr>
            <a:cxnSpLocks/>
          </p:cNvCxnSpPr>
          <p:nvPr/>
        </p:nvCxnSpPr>
        <p:spPr>
          <a:xfrm>
            <a:off x="4999773" y="3791570"/>
            <a:ext cx="2380744" cy="0"/>
          </a:xfrm>
          <a:prstGeom prst="straightConnector1">
            <a:avLst/>
          </a:prstGeom>
          <a:ln w="60325">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7748162-D39A-B2B8-618B-AAB4526F1F20}"/>
              </a:ext>
            </a:extLst>
          </p:cNvPr>
          <p:cNvSpPr txBox="1"/>
          <p:nvPr/>
        </p:nvSpPr>
        <p:spPr>
          <a:xfrm>
            <a:off x="5244716" y="3255678"/>
            <a:ext cx="1858998" cy="430887"/>
          </a:xfrm>
          <a:prstGeom prst="rect">
            <a:avLst/>
          </a:prstGeom>
          <a:noFill/>
        </p:spPr>
        <p:txBody>
          <a:bodyPr wrap="square" rtlCol="0">
            <a:spAutoFit/>
          </a:bodyPr>
          <a:lstStyle/>
          <a:p>
            <a:pPr algn="ctr"/>
            <a:r>
              <a:rPr lang="en-US" sz="2200" b="1" dirty="0">
                <a:solidFill>
                  <a:schemeClr val="accent6">
                    <a:lumMod val="75000"/>
                  </a:schemeClr>
                </a:solidFill>
              </a:rPr>
              <a:t>No patch flow</a:t>
            </a:r>
          </a:p>
        </p:txBody>
      </p:sp>
      <p:sp>
        <p:nvSpPr>
          <p:cNvPr id="15" name="Rectangle 14">
            <a:extLst>
              <a:ext uri="{FF2B5EF4-FFF2-40B4-BE49-F238E27FC236}">
                <a16:creationId xmlns:a16="http://schemas.microsoft.com/office/drawing/2014/main" id="{D0435F2A-4F70-38AE-11FD-D6D082A14ED3}"/>
              </a:ext>
            </a:extLst>
          </p:cNvPr>
          <p:cNvSpPr/>
          <p:nvPr/>
        </p:nvSpPr>
        <p:spPr>
          <a:xfrm>
            <a:off x="926086" y="5191853"/>
            <a:ext cx="6468619" cy="707886"/>
          </a:xfrm>
          <a:prstGeom prst="rect">
            <a:avLst/>
          </a:prstGeom>
          <a:solidFill>
            <a:srgbClr val="C5A0FF"/>
          </a:solidFill>
          <a:ln w="571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orientdb:2.2.37-spatial</a:t>
            </a:r>
          </a:p>
        </p:txBody>
      </p:sp>
      <p:sp>
        <p:nvSpPr>
          <p:cNvPr id="16" name="Rectangle 15">
            <a:extLst>
              <a:ext uri="{FF2B5EF4-FFF2-40B4-BE49-F238E27FC236}">
                <a16:creationId xmlns:a16="http://schemas.microsoft.com/office/drawing/2014/main" id="{27D54F13-1BD1-A29E-ACB4-7655BD7CCF3C}"/>
              </a:ext>
            </a:extLst>
          </p:cNvPr>
          <p:cNvSpPr/>
          <p:nvPr/>
        </p:nvSpPr>
        <p:spPr>
          <a:xfrm>
            <a:off x="948267" y="5693758"/>
            <a:ext cx="6423377" cy="1828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8FE849-9004-0F95-71EB-5FF0579AA15D}"/>
              </a:ext>
            </a:extLst>
          </p:cNvPr>
          <p:cNvSpPr txBox="1"/>
          <p:nvPr/>
        </p:nvSpPr>
        <p:spPr>
          <a:xfrm>
            <a:off x="7713866" y="3391770"/>
            <a:ext cx="771136" cy="477054"/>
          </a:xfrm>
          <a:prstGeom prst="rect">
            <a:avLst/>
          </a:prstGeom>
          <a:noFill/>
        </p:spPr>
        <p:txBody>
          <a:bodyPr wrap="square">
            <a:spAutoFit/>
          </a:bodyPr>
          <a:lstStyle/>
          <a:p>
            <a:pPr rtl="0">
              <a:buNone/>
            </a:pPr>
            <a:r>
              <a:rPr lang="en-US" sz="2500" b="1" i="0" u="none" strike="noStrike" dirty="0">
                <a:solidFill>
                  <a:srgbClr val="000000"/>
                </a:solidFill>
                <a:effectLst/>
              </a:rPr>
              <a:t>EOL</a:t>
            </a:r>
            <a:endParaRPr lang="en-US" b="1" dirty="0"/>
          </a:p>
        </p:txBody>
      </p:sp>
      <p:sp>
        <p:nvSpPr>
          <p:cNvPr id="19" name="TextBox 18">
            <a:extLst>
              <a:ext uri="{FF2B5EF4-FFF2-40B4-BE49-F238E27FC236}">
                <a16:creationId xmlns:a16="http://schemas.microsoft.com/office/drawing/2014/main" id="{E41130EC-E065-1B98-0583-083BDB41102D}"/>
              </a:ext>
            </a:extLst>
          </p:cNvPr>
          <p:cNvSpPr txBox="1"/>
          <p:nvPr/>
        </p:nvSpPr>
        <p:spPr>
          <a:xfrm>
            <a:off x="7516167" y="4348307"/>
            <a:ext cx="1015139" cy="477054"/>
          </a:xfrm>
          <a:prstGeom prst="rect">
            <a:avLst/>
          </a:prstGeom>
          <a:noFill/>
        </p:spPr>
        <p:txBody>
          <a:bodyPr wrap="square">
            <a:spAutoFit/>
          </a:bodyPr>
          <a:lstStyle/>
          <a:p>
            <a:r>
              <a:rPr lang="en-US" sz="2500" b="1" i="0" u="none" strike="noStrike" dirty="0">
                <a:solidFill>
                  <a:srgbClr val="00B050"/>
                </a:solidFill>
                <a:effectLst/>
              </a:rPr>
              <a:t>Active</a:t>
            </a:r>
            <a:endParaRPr lang="en-US" sz="2500" b="1" dirty="0">
              <a:solidFill>
                <a:srgbClr val="00B050"/>
              </a:solidFill>
            </a:endParaRPr>
          </a:p>
        </p:txBody>
      </p:sp>
      <p:sp>
        <p:nvSpPr>
          <p:cNvPr id="20" name="TextBox 19">
            <a:extLst>
              <a:ext uri="{FF2B5EF4-FFF2-40B4-BE49-F238E27FC236}">
                <a16:creationId xmlns:a16="http://schemas.microsoft.com/office/drawing/2014/main" id="{86E77815-BB72-EF27-5E4E-57A23DFE9ADD}"/>
              </a:ext>
            </a:extLst>
          </p:cNvPr>
          <p:cNvSpPr txBox="1"/>
          <p:nvPr/>
        </p:nvSpPr>
        <p:spPr>
          <a:xfrm>
            <a:off x="7516167" y="5337069"/>
            <a:ext cx="1037320" cy="477054"/>
          </a:xfrm>
          <a:prstGeom prst="rect">
            <a:avLst/>
          </a:prstGeom>
          <a:noFill/>
        </p:spPr>
        <p:txBody>
          <a:bodyPr wrap="square">
            <a:spAutoFit/>
          </a:bodyPr>
          <a:lstStyle/>
          <a:p>
            <a:r>
              <a:rPr lang="en-US" sz="2500" b="1" i="0" u="none" strike="noStrike" dirty="0">
                <a:solidFill>
                  <a:srgbClr val="00B050"/>
                </a:solidFill>
                <a:effectLst/>
              </a:rPr>
              <a:t>Active</a:t>
            </a:r>
          </a:p>
        </p:txBody>
      </p:sp>
      <p:sp>
        <p:nvSpPr>
          <p:cNvPr id="21" name="Rounded Rectangle 20">
            <a:extLst>
              <a:ext uri="{FF2B5EF4-FFF2-40B4-BE49-F238E27FC236}">
                <a16:creationId xmlns:a16="http://schemas.microsoft.com/office/drawing/2014/main" id="{8A204034-C973-01BD-5E57-912E1488634E}"/>
              </a:ext>
            </a:extLst>
          </p:cNvPr>
          <p:cNvSpPr/>
          <p:nvPr/>
        </p:nvSpPr>
        <p:spPr>
          <a:xfrm>
            <a:off x="720670" y="4087547"/>
            <a:ext cx="8020373" cy="1945299"/>
          </a:xfrm>
          <a:prstGeom prst="roundRect">
            <a:avLst>
              <a:gd name="adj" fmla="val 8907"/>
            </a:avLst>
          </a:prstGeom>
          <a:noFill/>
          <a:ln w="254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2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C2D6-B09C-4422-AAC7-B0D0D3EF6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540C2-9A4D-651B-B8DE-95F013DABB10}"/>
              </a:ext>
            </a:extLst>
          </p:cNvPr>
          <p:cNvSpPr>
            <a:spLocks noGrp="1"/>
          </p:cNvSpPr>
          <p:nvPr>
            <p:ph type="title"/>
          </p:nvPr>
        </p:nvSpPr>
        <p:spPr/>
        <p:txBody>
          <a:bodyPr>
            <a:normAutofit/>
          </a:bodyPr>
          <a:lstStyle/>
          <a:p>
            <a:r>
              <a:rPr lang="en-US" dirty="0"/>
              <a:t>More Findings and Insights</a:t>
            </a:r>
          </a:p>
        </p:txBody>
      </p:sp>
      <p:sp>
        <p:nvSpPr>
          <p:cNvPr id="3" name="Content Placeholder 2">
            <a:extLst>
              <a:ext uri="{FF2B5EF4-FFF2-40B4-BE49-F238E27FC236}">
                <a16:creationId xmlns:a16="http://schemas.microsoft.com/office/drawing/2014/main" id="{8AE7126B-C0BE-6A13-90D3-7B9480ED2CE5}"/>
              </a:ext>
            </a:extLst>
          </p:cNvPr>
          <p:cNvSpPr>
            <a:spLocks noGrp="1"/>
          </p:cNvSpPr>
          <p:nvPr>
            <p:ph idx="1"/>
          </p:nvPr>
        </p:nvSpPr>
        <p:spPr>
          <a:xfrm>
            <a:off x="457200" y="1212510"/>
            <a:ext cx="8229600" cy="4913654"/>
          </a:xfrm>
        </p:spPr>
        <p:txBody>
          <a:bodyPr/>
          <a:lstStyle/>
          <a:p>
            <a:pPr fontAlgn="base"/>
            <a:r>
              <a:rPr lang="en-US" dirty="0"/>
              <a:t>Use of a more ‘</a:t>
            </a:r>
            <a:r>
              <a:rPr lang="en-US" b="1" i="1" dirty="0"/>
              <a:t>specific</a:t>
            </a:r>
            <a:r>
              <a:rPr lang="en-US" i="1" dirty="0"/>
              <a:t>’ </a:t>
            </a:r>
            <a:r>
              <a:rPr lang="en-US" dirty="0"/>
              <a:t>tag can decrease the patch rate by up to </a:t>
            </a:r>
            <a:r>
              <a:rPr lang="en-US" b="1" dirty="0"/>
              <a:t>35% </a:t>
            </a:r>
          </a:p>
          <a:p>
            <a:pPr fontAlgn="base"/>
            <a:r>
              <a:rPr lang="en-US" dirty="0"/>
              <a:t>Manual intervention is rare: </a:t>
            </a:r>
          </a:p>
          <a:p>
            <a:pPr lvl="1" fontAlgn="base"/>
            <a:r>
              <a:rPr lang="en-US" dirty="0"/>
              <a:t>4.5% fixed via base image update </a:t>
            </a:r>
          </a:p>
          <a:p>
            <a:pPr lvl="1" fontAlgn="base"/>
            <a:r>
              <a:rPr lang="en-US" dirty="0"/>
              <a:t>3.5% fixed by the derived image locally by overwriting, while the source base image is vulnerable</a:t>
            </a:r>
          </a:p>
        </p:txBody>
      </p:sp>
      <p:sp>
        <p:nvSpPr>
          <p:cNvPr id="4" name="Footer Placeholder 3">
            <a:extLst>
              <a:ext uri="{FF2B5EF4-FFF2-40B4-BE49-F238E27FC236}">
                <a16:creationId xmlns:a16="http://schemas.microsoft.com/office/drawing/2014/main" id="{6895D33E-1E1C-02AB-4576-DEF5F8767C4F}"/>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Tree>
    <p:extLst>
      <p:ext uri="{BB962C8B-B14F-4D97-AF65-F5344CB8AC3E}">
        <p14:creationId xmlns:p14="http://schemas.microsoft.com/office/powerpoint/2010/main" val="176961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DC9C-7203-F653-02EF-6DB2373373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327A4-3D58-58D1-FB36-685EFCB44594}"/>
              </a:ext>
            </a:extLst>
          </p:cNvPr>
          <p:cNvSpPr>
            <a:spLocks noGrp="1"/>
          </p:cNvSpPr>
          <p:nvPr>
            <p:ph idx="1"/>
          </p:nvPr>
        </p:nvSpPr>
        <p:spPr>
          <a:xfrm>
            <a:off x="457199" y="1125612"/>
            <a:ext cx="8202619" cy="1975397"/>
          </a:xfrm>
        </p:spPr>
        <p:txBody>
          <a:bodyPr>
            <a:normAutofit fontScale="77500" lnSpcReduction="20000"/>
          </a:bodyPr>
          <a:lstStyle/>
          <a:p>
            <a:pPr>
              <a:lnSpc>
                <a:spcPct val="120000"/>
              </a:lnSpc>
            </a:pPr>
            <a:r>
              <a:rPr lang="en-US" dirty="0"/>
              <a:t>Integrate EOL tracking into CI/CD </a:t>
            </a:r>
          </a:p>
          <a:p>
            <a:pPr>
              <a:lnSpc>
                <a:spcPct val="120000"/>
              </a:lnSpc>
            </a:pPr>
            <a:r>
              <a:rPr lang="en-US" dirty="0"/>
              <a:t>Choose base images based on lineage structure</a:t>
            </a:r>
          </a:p>
          <a:p>
            <a:pPr>
              <a:lnSpc>
                <a:spcPct val="120000"/>
              </a:lnSpc>
            </a:pPr>
            <a:r>
              <a:rPr lang="en-US" dirty="0"/>
              <a:t>Utilize targeted overwrites when base image falls short in patching</a:t>
            </a:r>
            <a:br>
              <a:rPr lang="en-US" dirty="0"/>
            </a:br>
            <a:endParaRPr lang="en-US" dirty="0"/>
          </a:p>
        </p:txBody>
      </p:sp>
      <p:pic>
        <p:nvPicPr>
          <p:cNvPr id="12" name="Picture 11">
            <a:extLst>
              <a:ext uri="{FF2B5EF4-FFF2-40B4-BE49-F238E27FC236}">
                <a16:creationId xmlns:a16="http://schemas.microsoft.com/office/drawing/2014/main" id="{2B135941-29C6-FC8E-F050-665F50646E1A}"/>
              </a:ext>
            </a:extLst>
          </p:cNvPr>
          <p:cNvPicPr>
            <a:picLocks noChangeAspect="1"/>
          </p:cNvPicPr>
          <p:nvPr/>
        </p:nvPicPr>
        <p:blipFill>
          <a:blip r:embed="rId3"/>
          <a:stretch>
            <a:fillRect/>
          </a:stretch>
        </p:blipFill>
        <p:spPr>
          <a:xfrm>
            <a:off x="470689" y="2458443"/>
            <a:ext cx="8175637" cy="3389739"/>
          </a:xfrm>
          <a:prstGeom prst="rect">
            <a:avLst/>
          </a:prstGeom>
        </p:spPr>
      </p:pic>
      <p:pic>
        <p:nvPicPr>
          <p:cNvPr id="25602" name="Picture 2" descr="Mouse Hand Cursor PNGs for Free Download">
            <a:extLst>
              <a:ext uri="{FF2B5EF4-FFF2-40B4-BE49-F238E27FC236}">
                <a16:creationId xmlns:a16="http://schemas.microsoft.com/office/drawing/2014/main" id="{0B8728D7-AEA3-04BF-C8C2-C1C7E9120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188" y="4081522"/>
            <a:ext cx="315602" cy="464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E724DD-D592-5FFB-4450-32A357887D08}"/>
              </a:ext>
            </a:extLst>
          </p:cNvPr>
          <p:cNvSpPr>
            <a:spLocks noGrp="1"/>
          </p:cNvSpPr>
          <p:nvPr>
            <p:ph type="title"/>
          </p:nvPr>
        </p:nvSpPr>
        <p:spPr/>
        <p:txBody>
          <a:bodyPr>
            <a:normAutofit/>
          </a:bodyPr>
          <a:lstStyle/>
          <a:p>
            <a:r>
              <a:rPr lang="en-US" dirty="0"/>
              <a:t>Actionable Takeaways</a:t>
            </a:r>
          </a:p>
        </p:txBody>
      </p:sp>
      <p:sp>
        <p:nvSpPr>
          <p:cNvPr id="4" name="Footer Placeholder 3">
            <a:extLst>
              <a:ext uri="{FF2B5EF4-FFF2-40B4-BE49-F238E27FC236}">
                <a16:creationId xmlns:a16="http://schemas.microsoft.com/office/drawing/2014/main" id="{3DB03434-1ED9-61AA-FC2E-9F4D656AFC9D}"/>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cxnSp>
        <p:nvCxnSpPr>
          <p:cNvPr id="7" name="Straight Connector 6">
            <a:extLst>
              <a:ext uri="{FF2B5EF4-FFF2-40B4-BE49-F238E27FC236}">
                <a16:creationId xmlns:a16="http://schemas.microsoft.com/office/drawing/2014/main" id="{5E839B55-93DC-B677-BA2C-7821912DBF08}"/>
              </a:ext>
            </a:extLst>
          </p:cNvPr>
          <p:cNvCxnSpPr>
            <a:cxnSpLocks/>
          </p:cNvCxnSpPr>
          <p:nvPr/>
        </p:nvCxnSpPr>
        <p:spPr>
          <a:xfrm flipH="1">
            <a:off x="2976765" y="5531089"/>
            <a:ext cx="567394" cy="416634"/>
          </a:xfrm>
          <a:prstGeom prst="line">
            <a:avLst/>
          </a:prstGeom>
          <a:ln w="95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03EF32D-BEEF-7AD3-9252-2043AAF10735}"/>
              </a:ext>
            </a:extLst>
          </p:cNvPr>
          <p:cNvCxnSpPr>
            <a:cxnSpLocks/>
          </p:cNvCxnSpPr>
          <p:nvPr/>
        </p:nvCxnSpPr>
        <p:spPr>
          <a:xfrm flipH="1">
            <a:off x="2983832" y="5672030"/>
            <a:ext cx="553452" cy="690956"/>
          </a:xfrm>
          <a:prstGeom prst="line">
            <a:avLst/>
          </a:prstGeom>
          <a:ln w="95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E368CF0-2A8C-4306-F2C9-8EDE9DBD7EA9}"/>
              </a:ext>
            </a:extLst>
          </p:cNvPr>
          <p:cNvCxnSpPr>
            <a:cxnSpLocks/>
          </p:cNvCxnSpPr>
          <p:nvPr/>
        </p:nvCxnSpPr>
        <p:spPr>
          <a:xfrm>
            <a:off x="4857320" y="5534526"/>
            <a:ext cx="1701609" cy="412512"/>
          </a:xfrm>
          <a:prstGeom prst="line">
            <a:avLst/>
          </a:prstGeom>
          <a:ln w="95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BDD441B-D3E7-35E8-3BBC-96E49A7D3EEC}"/>
              </a:ext>
            </a:extLst>
          </p:cNvPr>
          <p:cNvCxnSpPr>
            <a:cxnSpLocks/>
          </p:cNvCxnSpPr>
          <p:nvPr/>
        </p:nvCxnSpPr>
        <p:spPr>
          <a:xfrm>
            <a:off x="4857320" y="5675468"/>
            <a:ext cx="1708485" cy="687518"/>
          </a:xfrm>
          <a:prstGeom prst="line">
            <a:avLst/>
          </a:prstGeom>
          <a:ln w="95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F59B887-D186-6FF7-5FF5-DFCB45AEBB76}"/>
              </a:ext>
            </a:extLst>
          </p:cNvPr>
          <p:cNvPicPr>
            <a:picLocks noChangeAspect="1"/>
          </p:cNvPicPr>
          <p:nvPr/>
        </p:nvPicPr>
        <p:blipFill>
          <a:blip r:embed="rId5"/>
          <a:stretch>
            <a:fillRect/>
          </a:stretch>
        </p:blipFill>
        <p:spPr>
          <a:xfrm>
            <a:off x="2976765" y="5947723"/>
            <a:ext cx="3596702" cy="422470"/>
          </a:xfrm>
          <a:prstGeom prst="rect">
            <a:avLst/>
          </a:prstGeom>
          <a:ln>
            <a:solidFill>
              <a:schemeClr val="accent6"/>
            </a:solid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A8CB8544-6395-1AC0-5F65-1CF397580827}"/>
              </a:ext>
            </a:extLst>
          </p:cNvPr>
          <p:cNvSpPr/>
          <p:nvPr/>
        </p:nvSpPr>
        <p:spPr>
          <a:xfrm>
            <a:off x="3539349" y="5533063"/>
            <a:ext cx="1321506" cy="140859"/>
          </a:xfrm>
          <a:prstGeom prst="rect">
            <a:avLst/>
          </a:prstGeom>
          <a:noFill/>
          <a:ln w="95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066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F2D85-B1B6-88E9-0AC7-8303B430B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6623E-E9FB-21C8-F2EC-0472E70E4AA1}"/>
              </a:ext>
            </a:extLst>
          </p:cNvPr>
          <p:cNvSpPr>
            <a:spLocks noGrp="1"/>
          </p:cNvSpPr>
          <p:nvPr>
            <p:ph type="title"/>
          </p:nvPr>
        </p:nvSpPr>
        <p:spPr/>
        <p:txBody>
          <a:bodyPr>
            <a:normAutofit/>
          </a:bodyPr>
          <a:lstStyle/>
          <a:p>
            <a:r>
              <a:rPr lang="en-US" dirty="0"/>
              <a:t>Thank you!</a:t>
            </a:r>
          </a:p>
        </p:txBody>
      </p:sp>
      <p:sp>
        <p:nvSpPr>
          <p:cNvPr id="4" name="Footer Placeholder 3">
            <a:extLst>
              <a:ext uri="{FF2B5EF4-FFF2-40B4-BE49-F238E27FC236}">
                <a16:creationId xmlns:a16="http://schemas.microsoft.com/office/drawing/2014/main" id="{59CDBEA0-F814-D820-F516-58D97A34BF85}"/>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5" name="Content Placeholder 2">
            <a:extLst>
              <a:ext uri="{FF2B5EF4-FFF2-40B4-BE49-F238E27FC236}">
                <a16:creationId xmlns:a16="http://schemas.microsoft.com/office/drawing/2014/main" id="{2A81B151-2669-14E7-6F35-9A49FA81F0E5}"/>
              </a:ext>
            </a:extLst>
          </p:cNvPr>
          <p:cNvSpPr txBox="1">
            <a:spLocks/>
          </p:cNvSpPr>
          <p:nvPr/>
        </p:nvSpPr>
        <p:spPr>
          <a:xfrm>
            <a:off x="457200" y="985416"/>
            <a:ext cx="8229600" cy="49136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endParaRPr lang="en-US" dirty="0"/>
          </a:p>
        </p:txBody>
      </p:sp>
      <p:pic>
        <p:nvPicPr>
          <p:cNvPr id="10" name="Picture 9">
            <a:extLst>
              <a:ext uri="{FF2B5EF4-FFF2-40B4-BE49-F238E27FC236}">
                <a16:creationId xmlns:a16="http://schemas.microsoft.com/office/drawing/2014/main" id="{51F0ABE0-C5D3-1D45-ACF9-DE85D2AC57A1}"/>
              </a:ext>
            </a:extLst>
          </p:cNvPr>
          <p:cNvPicPr>
            <a:picLocks noChangeAspect="1"/>
          </p:cNvPicPr>
          <p:nvPr/>
        </p:nvPicPr>
        <p:blipFill>
          <a:blip r:embed="rId2"/>
          <a:stretch>
            <a:fillRect/>
          </a:stretch>
        </p:blipFill>
        <p:spPr>
          <a:xfrm>
            <a:off x="454160" y="1759329"/>
            <a:ext cx="6143075" cy="3876962"/>
          </a:xfrm>
          <a:prstGeom prst="rect">
            <a:avLst/>
          </a:prstGeom>
        </p:spPr>
      </p:pic>
      <p:sp>
        <p:nvSpPr>
          <p:cNvPr id="13" name="TextBox 12">
            <a:extLst>
              <a:ext uri="{FF2B5EF4-FFF2-40B4-BE49-F238E27FC236}">
                <a16:creationId xmlns:a16="http://schemas.microsoft.com/office/drawing/2014/main" id="{0D50778E-40C1-84A6-BE93-95DBD239BE40}"/>
              </a:ext>
            </a:extLst>
          </p:cNvPr>
          <p:cNvSpPr txBox="1"/>
          <p:nvPr/>
        </p:nvSpPr>
        <p:spPr>
          <a:xfrm>
            <a:off x="6563477" y="1759329"/>
            <a:ext cx="1991111" cy="707886"/>
          </a:xfrm>
          <a:prstGeom prst="rect">
            <a:avLst/>
          </a:prstGeom>
          <a:noFill/>
        </p:spPr>
        <p:txBody>
          <a:bodyPr wrap="square" rtlCol="0">
            <a:spAutoFit/>
          </a:bodyPr>
          <a:lstStyle/>
          <a:p>
            <a:pPr algn="ctr"/>
            <a:r>
              <a:rPr lang="en-US" sz="2000" dirty="0"/>
              <a:t>Simge Tekin</a:t>
            </a:r>
          </a:p>
          <a:p>
            <a:pPr algn="ctr"/>
            <a:r>
              <a:rPr lang="en-US" sz="2000" dirty="0" err="1"/>
              <a:t>stekin@umd.edu</a:t>
            </a:r>
            <a:endParaRPr lang="en-US" sz="2000" dirty="0"/>
          </a:p>
        </p:txBody>
      </p:sp>
      <p:sp>
        <p:nvSpPr>
          <p:cNvPr id="14" name="TextBox 13">
            <a:extLst>
              <a:ext uri="{FF2B5EF4-FFF2-40B4-BE49-F238E27FC236}">
                <a16:creationId xmlns:a16="http://schemas.microsoft.com/office/drawing/2014/main" id="{4CFD1425-4E62-7109-FAB3-217BBFC11FDF}"/>
              </a:ext>
            </a:extLst>
          </p:cNvPr>
          <p:cNvSpPr txBox="1"/>
          <p:nvPr/>
        </p:nvSpPr>
        <p:spPr>
          <a:xfrm>
            <a:off x="6309353" y="4898681"/>
            <a:ext cx="2776291" cy="307777"/>
          </a:xfrm>
          <a:prstGeom prst="rect">
            <a:avLst/>
          </a:prstGeom>
          <a:noFill/>
        </p:spPr>
        <p:txBody>
          <a:bodyPr wrap="square" rtlCol="0">
            <a:spAutoFit/>
          </a:bodyPr>
          <a:lstStyle/>
          <a:p>
            <a:pPr algn="ctr"/>
            <a:r>
              <a:rPr lang="en-US" sz="1400" dirty="0" err="1">
                <a:latin typeface="Consolas" panose="020B0609020204030204" pitchFamily="49" charset="0"/>
                <a:cs typeface="Consolas" panose="020B0609020204030204" pitchFamily="49" charset="0"/>
              </a:rPr>
              <a:t>tool.vulineage.com</a:t>
            </a:r>
            <a:endParaRPr lang="en-US" sz="1400" dirty="0">
              <a:latin typeface="Consolas" panose="020B0609020204030204" pitchFamily="49" charset="0"/>
              <a:cs typeface="Consolas" panose="020B0609020204030204" pitchFamily="49" charset="0"/>
            </a:endParaRPr>
          </a:p>
        </p:txBody>
      </p:sp>
      <p:pic>
        <p:nvPicPr>
          <p:cNvPr id="3" name="Picture 2">
            <a:extLst>
              <a:ext uri="{FF2B5EF4-FFF2-40B4-BE49-F238E27FC236}">
                <a16:creationId xmlns:a16="http://schemas.microsoft.com/office/drawing/2014/main" id="{5FF39D40-0457-22FF-A860-DFFD42CA2824}"/>
              </a:ext>
            </a:extLst>
          </p:cNvPr>
          <p:cNvPicPr>
            <a:picLocks noChangeAspect="1"/>
          </p:cNvPicPr>
          <p:nvPr/>
        </p:nvPicPr>
        <p:blipFill>
          <a:blip r:embed="rId3"/>
          <a:stretch>
            <a:fillRect/>
          </a:stretch>
        </p:blipFill>
        <p:spPr>
          <a:xfrm>
            <a:off x="6881439" y="2790503"/>
            <a:ext cx="1521157" cy="1537513"/>
          </a:xfrm>
          <a:prstGeom prst="rect">
            <a:avLst/>
          </a:prstGeom>
        </p:spPr>
      </p:pic>
      <p:sp>
        <p:nvSpPr>
          <p:cNvPr id="6" name="Rounded Rectangular Callout 5">
            <a:extLst>
              <a:ext uri="{FF2B5EF4-FFF2-40B4-BE49-F238E27FC236}">
                <a16:creationId xmlns:a16="http://schemas.microsoft.com/office/drawing/2014/main" id="{3AA377B6-4A85-36B3-C9F2-CC0C0C515E91}"/>
              </a:ext>
            </a:extLst>
          </p:cNvPr>
          <p:cNvSpPr/>
          <p:nvPr/>
        </p:nvSpPr>
        <p:spPr>
          <a:xfrm>
            <a:off x="6990710" y="4527177"/>
            <a:ext cx="1521156" cy="294290"/>
          </a:xfrm>
          <a:prstGeom prst="wedgeRoundRectCallout">
            <a:avLst>
              <a:gd name="adj1" fmla="val -46397"/>
              <a:gd name="adj2" fmla="val -108928"/>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Scan Me</a:t>
            </a:r>
          </a:p>
        </p:txBody>
      </p:sp>
    </p:spTree>
    <p:extLst>
      <p:ext uri="{BB962C8B-B14F-4D97-AF65-F5344CB8AC3E}">
        <p14:creationId xmlns:p14="http://schemas.microsoft.com/office/powerpoint/2010/main" val="724663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D422-479B-D269-1515-1053722BF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FBCF3-91BB-9169-44D2-B9885178C308}"/>
              </a:ext>
            </a:extLst>
          </p:cNvPr>
          <p:cNvSpPr>
            <a:spLocks noGrp="1"/>
          </p:cNvSpPr>
          <p:nvPr>
            <p:ph type="title"/>
          </p:nvPr>
        </p:nvSpPr>
        <p:spPr/>
        <p:txBody>
          <a:bodyPr>
            <a:normAutofit/>
          </a:bodyPr>
          <a:lstStyle/>
          <a:p>
            <a:r>
              <a:rPr lang="en-US" dirty="0"/>
              <a:t>Tag Generality Affects Patch Propagation</a:t>
            </a:r>
          </a:p>
        </p:txBody>
      </p:sp>
      <p:sp>
        <p:nvSpPr>
          <p:cNvPr id="3" name="Content Placeholder 2">
            <a:extLst>
              <a:ext uri="{FF2B5EF4-FFF2-40B4-BE49-F238E27FC236}">
                <a16:creationId xmlns:a16="http://schemas.microsoft.com/office/drawing/2014/main" id="{95ADCA08-FF67-47EA-2CA7-08EB054A06E6}"/>
              </a:ext>
            </a:extLst>
          </p:cNvPr>
          <p:cNvSpPr>
            <a:spLocks noGrp="1"/>
          </p:cNvSpPr>
          <p:nvPr>
            <p:ph idx="1"/>
          </p:nvPr>
        </p:nvSpPr>
        <p:spPr>
          <a:xfrm>
            <a:off x="457200" y="1212510"/>
            <a:ext cx="3485408" cy="4913654"/>
          </a:xfrm>
        </p:spPr>
        <p:txBody>
          <a:bodyPr/>
          <a:lstStyle/>
          <a:p>
            <a:pPr marL="0" indent="0">
              <a:buNone/>
            </a:pPr>
            <a:br>
              <a:rPr lang="en-US" dirty="0"/>
            </a:br>
            <a:endParaRPr lang="en-US" dirty="0"/>
          </a:p>
        </p:txBody>
      </p:sp>
      <p:sp>
        <p:nvSpPr>
          <p:cNvPr id="4" name="Footer Placeholder 3">
            <a:extLst>
              <a:ext uri="{FF2B5EF4-FFF2-40B4-BE49-F238E27FC236}">
                <a16:creationId xmlns:a16="http://schemas.microsoft.com/office/drawing/2014/main" id="{CD5308B4-A6EE-661C-1874-6E948180D5B6}"/>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5" name="Content Placeholder 2">
            <a:extLst>
              <a:ext uri="{FF2B5EF4-FFF2-40B4-BE49-F238E27FC236}">
                <a16:creationId xmlns:a16="http://schemas.microsoft.com/office/drawing/2014/main" id="{A0672FC0-2AE0-72E9-E7A1-C60AC5A4DDA4}"/>
              </a:ext>
            </a:extLst>
          </p:cNvPr>
          <p:cNvSpPr txBox="1">
            <a:spLocks/>
          </p:cNvSpPr>
          <p:nvPr/>
        </p:nvSpPr>
        <p:spPr>
          <a:xfrm>
            <a:off x="457200" y="1212510"/>
            <a:ext cx="8229600" cy="49136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dirty="0"/>
              <a:t>Use of a more ‘</a:t>
            </a:r>
            <a:r>
              <a:rPr lang="en-US" b="1" i="1" dirty="0"/>
              <a:t>specific</a:t>
            </a:r>
            <a:r>
              <a:rPr lang="en-US" i="1" dirty="0"/>
              <a:t>’ </a:t>
            </a:r>
            <a:r>
              <a:rPr lang="en-US" dirty="0"/>
              <a:t>tag can decrease the patch rate by up to </a:t>
            </a:r>
            <a:r>
              <a:rPr lang="en-US" b="1" dirty="0"/>
              <a:t>35% </a:t>
            </a:r>
          </a:p>
        </p:txBody>
      </p:sp>
      <p:pic>
        <p:nvPicPr>
          <p:cNvPr id="6" name="Picture 5">
            <a:extLst>
              <a:ext uri="{FF2B5EF4-FFF2-40B4-BE49-F238E27FC236}">
                <a16:creationId xmlns:a16="http://schemas.microsoft.com/office/drawing/2014/main" id="{C57AABDD-C442-07A1-FFB6-AE5DE789622B}"/>
              </a:ext>
            </a:extLst>
          </p:cNvPr>
          <p:cNvPicPr>
            <a:picLocks noChangeAspect="1"/>
          </p:cNvPicPr>
          <p:nvPr/>
        </p:nvPicPr>
        <p:blipFill>
          <a:blip r:embed="rId2"/>
          <a:stretch>
            <a:fillRect/>
          </a:stretch>
        </p:blipFill>
        <p:spPr>
          <a:xfrm>
            <a:off x="457200" y="2553977"/>
            <a:ext cx="7139219" cy="2707574"/>
          </a:xfrm>
          <a:prstGeom prst="rect">
            <a:avLst/>
          </a:prstGeom>
        </p:spPr>
      </p:pic>
      <p:sp>
        <p:nvSpPr>
          <p:cNvPr id="7" name="Down Arrow 6">
            <a:extLst>
              <a:ext uri="{FF2B5EF4-FFF2-40B4-BE49-F238E27FC236}">
                <a16:creationId xmlns:a16="http://schemas.microsoft.com/office/drawing/2014/main" id="{0057251E-4536-04B3-91E1-22F4176A0A31}"/>
              </a:ext>
            </a:extLst>
          </p:cNvPr>
          <p:cNvSpPr/>
          <p:nvPr/>
        </p:nvSpPr>
        <p:spPr>
          <a:xfrm>
            <a:off x="7781617" y="2818773"/>
            <a:ext cx="341675" cy="2078964"/>
          </a:xfrm>
          <a:prstGeom prst="downArrow">
            <a:avLst>
              <a:gd name="adj1" fmla="val 50000"/>
              <a:gd name="adj2" fmla="val 50000"/>
            </a:avLst>
          </a:prstGeom>
          <a:gradFill>
            <a:gsLst>
              <a:gs pos="100000">
                <a:schemeClr val="accent6">
                  <a:lumMod val="40000"/>
                  <a:lumOff val="60000"/>
                </a:schemeClr>
              </a:gs>
              <a:gs pos="0">
                <a:schemeClr val="accent6">
                  <a:lumMod val="75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EC14AF3-DC9F-7AE8-FFFF-B2228D90D383}"/>
              </a:ext>
            </a:extLst>
          </p:cNvPr>
          <p:cNvSpPr txBox="1"/>
          <p:nvPr/>
        </p:nvSpPr>
        <p:spPr>
          <a:xfrm>
            <a:off x="7381448" y="4949254"/>
            <a:ext cx="1142012" cy="923330"/>
          </a:xfrm>
          <a:prstGeom prst="rect">
            <a:avLst/>
          </a:prstGeom>
          <a:noFill/>
        </p:spPr>
        <p:txBody>
          <a:bodyPr wrap="square" rtlCol="0">
            <a:spAutoFit/>
          </a:bodyPr>
          <a:lstStyle/>
          <a:p>
            <a:pPr algn="ctr"/>
            <a:r>
              <a:rPr lang="en-US" dirty="0"/>
              <a:t>More Specific</a:t>
            </a:r>
          </a:p>
          <a:p>
            <a:pPr algn="ctr"/>
            <a:r>
              <a:rPr lang="en-US" dirty="0"/>
              <a:t>Tags</a:t>
            </a:r>
          </a:p>
        </p:txBody>
      </p:sp>
      <p:sp>
        <p:nvSpPr>
          <p:cNvPr id="9" name="TextBox 8">
            <a:extLst>
              <a:ext uri="{FF2B5EF4-FFF2-40B4-BE49-F238E27FC236}">
                <a16:creationId xmlns:a16="http://schemas.microsoft.com/office/drawing/2014/main" id="{5D6CC274-D664-9E30-D9DB-BB2731A23A4D}"/>
              </a:ext>
            </a:extLst>
          </p:cNvPr>
          <p:cNvSpPr txBox="1"/>
          <p:nvPr/>
        </p:nvSpPr>
        <p:spPr>
          <a:xfrm>
            <a:off x="7374779" y="2023074"/>
            <a:ext cx="1142012" cy="646331"/>
          </a:xfrm>
          <a:prstGeom prst="rect">
            <a:avLst/>
          </a:prstGeom>
          <a:noFill/>
        </p:spPr>
        <p:txBody>
          <a:bodyPr wrap="square" rtlCol="0">
            <a:spAutoFit/>
          </a:bodyPr>
          <a:lstStyle/>
          <a:p>
            <a:pPr algn="ctr"/>
            <a:r>
              <a:rPr lang="en-US" dirty="0"/>
              <a:t>Generic</a:t>
            </a:r>
          </a:p>
          <a:p>
            <a:pPr algn="ctr"/>
            <a:r>
              <a:rPr lang="en-US" dirty="0"/>
              <a:t>Tags</a:t>
            </a:r>
          </a:p>
        </p:txBody>
      </p:sp>
    </p:spTree>
    <p:extLst>
      <p:ext uri="{BB962C8B-B14F-4D97-AF65-F5344CB8AC3E}">
        <p14:creationId xmlns:p14="http://schemas.microsoft.com/office/powerpoint/2010/main" val="300911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C131C-E48E-6DCD-3D74-34103D829FDB}"/>
            </a:ext>
          </a:extLst>
        </p:cNvPr>
        <p:cNvGrpSpPr/>
        <p:nvPr/>
      </p:nvGrpSpPr>
      <p:grpSpPr>
        <a:xfrm>
          <a:off x="0" y="0"/>
          <a:ext cx="0" cy="0"/>
          <a:chOff x="0" y="0"/>
          <a:chExt cx="0" cy="0"/>
        </a:xfrm>
      </p:grpSpPr>
      <p:sp>
        <p:nvSpPr>
          <p:cNvPr id="1042" name="Rounded Rectangle 1041">
            <a:extLst>
              <a:ext uri="{FF2B5EF4-FFF2-40B4-BE49-F238E27FC236}">
                <a16:creationId xmlns:a16="http://schemas.microsoft.com/office/drawing/2014/main" id="{A2FF73E8-8EC4-E458-0A5E-99A799FA67F0}"/>
              </a:ext>
            </a:extLst>
          </p:cNvPr>
          <p:cNvSpPr/>
          <p:nvPr/>
        </p:nvSpPr>
        <p:spPr>
          <a:xfrm>
            <a:off x="3235385" y="1108364"/>
            <a:ext cx="2540642" cy="5017800"/>
          </a:xfrm>
          <a:prstGeom prst="roundRect">
            <a:avLst/>
          </a:prstGeom>
          <a:solidFill>
            <a:srgbClr val="E5F5FF"/>
          </a:solidFill>
          <a:ln w="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2" name="Title 1">
            <a:extLst>
              <a:ext uri="{FF2B5EF4-FFF2-40B4-BE49-F238E27FC236}">
                <a16:creationId xmlns:a16="http://schemas.microsoft.com/office/drawing/2014/main" id="{6A260FE7-52EF-9542-F7D3-A78426060CC2}"/>
              </a:ext>
            </a:extLst>
          </p:cNvPr>
          <p:cNvSpPr>
            <a:spLocks noGrp="1"/>
          </p:cNvSpPr>
          <p:nvPr>
            <p:ph type="title"/>
          </p:nvPr>
        </p:nvSpPr>
        <p:spPr/>
        <p:txBody>
          <a:bodyPr/>
          <a:lstStyle/>
          <a:p>
            <a:r>
              <a:rPr lang="en-US" dirty="0"/>
              <a:t>Automatic Patching in Containers</a:t>
            </a:r>
          </a:p>
        </p:txBody>
      </p:sp>
      <p:sp>
        <p:nvSpPr>
          <p:cNvPr id="4" name="Footer Placeholder 3">
            <a:extLst>
              <a:ext uri="{FF2B5EF4-FFF2-40B4-BE49-F238E27FC236}">
                <a16:creationId xmlns:a16="http://schemas.microsoft.com/office/drawing/2014/main" id="{B50ED344-B716-4569-404C-A22610F980A9}"/>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9" name="Rounded Rectangle 8">
            <a:extLst>
              <a:ext uri="{FF2B5EF4-FFF2-40B4-BE49-F238E27FC236}">
                <a16:creationId xmlns:a16="http://schemas.microsoft.com/office/drawing/2014/main" id="{601EEB1B-56A2-CEBF-C859-3F32B7E8BCB1}"/>
              </a:ext>
            </a:extLst>
          </p:cNvPr>
          <p:cNvSpPr/>
          <p:nvPr/>
        </p:nvSpPr>
        <p:spPr>
          <a:xfrm>
            <a:off x="457200" y="1108364"/>
            <a:ext cx="2565276" cy="5017800"/>
          </a:xfrm>
          <a:prstGeom prst="roundRect">
            <a:avLst/>
          </a:prstGeom>
          <a:solidFill>
            <a:srgbClr val="E5F5FF"/>
          </a:solidFill>
          <a:ln w="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15" name="Rounded Rectangle 14">
            <a:extLst>
              <a:ext uri="{FF2B5EF4-FFF2-40B4-BE49-F238E27FC236}">
                <a16:creationId xmlns:a16="http://schemas.microsoft.com/office/drawing/2014/main" id="{150AC1E1-D34F-4396-378E-5641B093A34C}"/>
              </a:ext>
            </a:extLst>
          </p:cNvPr>
          <p:cNvSpPr/>
          <p:nvPr/>
        </p:nvSpPr>
        <p:spPr>
          <a:xfrm>
            <a:off x="5957549" y="1108364"/>
            <a:ext cx="2729251" cy="5017800"/>
          </a:xfrm>
          <a:prstGeom prst="roundRect">
            <a:avLst/>
          </a:prstGeom>
          <a:solidFill>
            <a:srgbClr val="E5F5FF"/>
          </a:solidFill>
          <a:ln w="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38" name="Rounded Rectangle 37">
            <a:extLst>
              <a:ext uri="{FF2B5EF4-FFF2-40B4-BE49-F238E27FC236}">
                <a16:creationId xmlns:a16="http://schemas.microsoft.com/office/drawing/2014/main" id="{9CB651A1-7522-FBAE-4FE8-4F28910457D4}"/>
              </a:ext>
            </a:extLst>
          </p:cNvPr>
          <p:cNvSpPr/>
          <p:nvPr/>
        </p:nvSpPr>
        <p:spPr>
          <a:xfrm>
            <a:off x="3364442" y="3434833"/>
            <a:ext cx="1122864" cy="937813"/>
          </a:xfrm>
          <a:prstGeom prst="roundRect">
            <a:avLst/>
          </a:prstGeom>
          <a:solidFill>
            <a:schemeClr val="accent6">
              <a:lumMod val="40000"/>
              <a:lumOff val="60000"/>
              <a:alpha val="30000"/>
            </a:schemeClr>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FDC52C-A6B5-86EC-7BD7-2E9D99568EDD}"/>
              </a:ext>
            </a:extLst>
          </p:cNvPr>
          <p:cNvSpPr txBox="1"/>
          <p:nvPr/>
        </p:nvSpPr>
        <p:spPr>
          <a:xfrm>
            <a:off x="457200" y="1474811"/>
            <a:ext cx="2565276" cy="400110"/>
          </a:xfrm>
          <a:prstGeom prst="rect">
            <a:avLst/>
          </a:prstGeom>
          <a:noFill/>
        </p:spPr>
        <p:txBody>
          <a:bodyPr wrap="square" rtlCol="0">
            <a:spAutoFit/>
          </a:bodyPr>
          <a:lstStyle/>
          <a:p>
            <a:pPr algn="ctr"/>
            <a:r>
              <a:rPr lang="en-US" sz="2000" b="1" dirty="0"/>
              <a:t>Fix once upstream</a:t>
            </a:r>
          </a:p>
        </p:txBody>
      </p:sp>
      <p:sp>
        <p:nvSpPr>
          <p:cNvPr id="17" name="TextBox 16">
            <a:extLst>
              <a:ext uri="{FF2B5EF4-FFF2-40B4-BE49-F238E27FC236}">
                <a16:creationId xmlns:a16="http://schemas.microsoft.com/office/drawing/2014/main" id="{D6D495CD-25CE-3E51-B1DD-5360CA65EB50}"/>
              </a:ext>
            </a:extLst>
          </p:cNvPr>
          <p:cNvSpPr txBox="1"/>
          <p:nvPr/>
        </p:nvSpPr>
        <p:spPr>
          <a:xfrm>
            <a:off x="3235385" y="1474811"/>
            <a:ext cx="2540642" cy="400110"/>
          </a:xfrm>
          <a:prstGeom prst="rect">
            <a:avLst/>
          </a:prstGeom>
          <a:noFill/>
        </p:spPr>
        <p:txBody>
          <a:bodyPr wrap="square" rtlCol="0">
            <a:spAutoFit/>
          </a:bodyPr>
          <a:lstStyle/>
          <a:p>
            <a:pPr algn="ctr"/>
            <a:r>
              <a:rPr lang="en-US" sz="2000" b="1" dirty="0"/>
              <a:t>Rebuild downstream</a:t>
            </a:r>
          </a:p>
        </p:txBody>
      </p:sp>
      <p:sp>
        <p:nvSpPr>
          <p:cNvPr id="35" name="Rounded Rectangle 34">
            <a:extLst>
              <a:ext uri="{FF2B5EF4-FFF2-40B4-BE49-F238E27FC236}">
                <a16:creationId xmlns:a16="http://schemas.microsoft.com/office/drawing/2014/main" id="{9072E7C0-1E02-EC89-705F-877D4737EBD6}"/>
              </a:ext>
            </a:extLst>
          </p:cNvPr>
          <p:cNvSpPr/>
          <p:nvPr/>
        </p:nvSpPr>
        <p:spPr>
          <a:xfrm>
            <a:off x="3375378" y="2130334"/>
            <a:ext cx="1122864" cy="937813"/>
          </a:xfrm>
          <a:prstGeom prst="roundRect">
            <a:avLst/>
          </a:prstGeom>
          <a:solidFill>
            <a:schemeClr val="accent6">
              <a:lumMod val="40000"/>
              <a:lumOff val="60000"/>
              <a:alpha val="30000"/>
            </a:schemeClr>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314E0A8-EDE0-9132-313E-2CA823B2666D}"/>
              </a:ext>
            </a:extLst>
          </p:cNvPr>
          <p:cNvSpPr txBox="1"/>
          <p:nvPr/>
        </p:nvSpPr>
        <p:spPr>
          <a:xfrm>
            <a:off x="5957549" y="1305360"/>
            <a:ext cx="2729251" cy="707886"/>
          </a:xfrm>
          <a:prstGeom prst="rect">
            <a:avLst/>
          </a:prstGeom>
          <a:noFill/>
        </p:spPr>
        <p:txBody>
          <a:bodyPr wrap="square" rtlCol="0">
            <a:spAutoFit/>
          </a:bodyPr>
          <a:lstStyle/>
          <a:p>
            <a:pPr algn="ctr"/>
            <a:r>
              <a:rPr lang="en-US" sz="2000" b="1" dirty="0"/>
              <a:t>Vuln. disappears across the supply-chain</a:t>
            </a:r>
          </a:p>
        </p:txBody>
      </p:sp>
      <p:sp>
        <p:nvSpPr>
          <p:cNvPr id="23" name="Rounded Rectangle 22">
            <a:extLst>
              <a:ext uri="{FF2B5EF4-FFF2-40B4-BE49-F238E27FC236}">
                <a16:creationId xmlns:a16="http://schemas.microsoft.com/office/drawing/2014/main" id="{919C4809-631F-CCEF-5E19-E6B8843E1915}"/>
              </a:ext>
            </a:extLst>
          </p:cNvPr>
          <p:cNvSpPr/>
          <p:nvPr/>
        </p:nvSpPr>
        <p:spPr>
          <a:xfrm>
            <a:off x="3629397" y="2467484"/>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53C59635-7C1F-2F76-3818-5DDFD2D90085}"/>
              </a:ext>
            </a:extLst>
          </p:cNvPr>
          <p:cNvSpPr/>
          <p:nvPr/>
        </p:nvSpPr>
        <p:spPr>
          <a:xfrm>
            <a:off x="3913043" y="2168666"/>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22EF6B82-A9B1-FF69-E480-CDE3F8C24789}"/>
              </a:ext>
            </a:extLst>
          </p:cNvPr>
          <p:cNvSpPr/>
          <p:nvPr/>
        </p:nvSpPr>
        <p:spPr>
          <a:xfrm>
            <a:off x="3903104" y="2634762"/>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74500C18-7162-77BD-2E8E-0D9BF6EDC6C0}"/>
              </a:ext>
            </a:extLst>
          </p:cNvPr>
          <p:cNvSpPr/>
          <p:nvPr/>
        </p:nvSpPr>
        <p:spPr>
          <a:xfrm>
            <a:off x="3375378" y="4736841"/>
            <a:ext cx="1122864" cy="937813"/>
          </a:xfrm>
          <a:prstGeom prst="roundRect">
            <a:avLst/>
          </a:prstGeom>
          <a:solidFill>
            <a:schemeClr val="accent6">
              <a:lumMod val="40000"/>
              <a:lumOff val="60000"/>
              <a:alpha val="30000"/>
            </a:schemeClr>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4B0FF0BD-4285-F08A-088B-FE3BEE89A00B}"/>
              </a:ext>
            </a:extLst>
          </p:cNvPr>
          <p:cNvSpPr/>
          <p:nvPr/>
        </p:nvSpPr>
        <p:spPr>
          <a:xfrm>
            <a:off x="3467394" y="3765162"/>
            <a:ext cx="412858" cy="369332"/>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C96AB3CD-584F-C2D2-47EA-8EFE849A1F36}"/>
              </a:ext>
            </a:extLst>
          </p:cNvPr>
          <p:cNvSpPr/>
          <p:nvPr/>
        </p:nvSpPr>
        <p:spPr>
          <a:xfrm>
            <a:off x="3959698" y="3845673"/>
            <a:ext cx="412858" cy="369332"/>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A06F241-2977-625A-5F6C-7381574A555F}"/>
              </a:ext>
            </a:extLst>
          </p:cNvPr>
          <p:cNvSpPr/>
          <p:nvPr/>
        </p:nvSpPr>
        <p:spPr>
          <a:xfrm>
            <a:off x="3505898" y="4827575"/>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A1F41288-CAA1-B728-BFD9-0BDD8F1575EC}"/>
              </a:ext>
            </a:extLst>
          </p:cNvPr>
          <p:cNvSpPr txBox="1"/>
          <p:nvPr/>
        </p:nvSpPr>
        <p:spPr>
          <a:xfrm>
            <a:off x="3607042" y="3040123"/>
            <a:ext cx="667192" cy="323165"/>
          </a:xfrm>
          <a:prstGeom prst="rect">
            <a:avLst/>
          </a:prstGeom>
          <a:noFill/>
        </p:spPr>
        <p:txBody>
          <a:bodyPr wrap="square" rtlCol="0">
            <a:spAutoFit/>
          </a:bodyPr>
          <a:lstStyle/>
          <a:p>
            <a:pPr algn="ctr"/>
            <a:r>
              <a:rPr lang="en-US" sz="1500" dirty="0"/>
              <a:t>App 1</a:t>
            </a:r>
          </a:p>
        </p:txBody>
      </p:sp>
      <p:sp>
        <p:nvSpPr>
          <p:cNvPr id="57" name="TextBox 56">
            <a:extLst>
              <a:ext uri="{FF2B5EF4-FFF2-40B4-BE49-F238E27FC236}">
                <a16:creationId xmlns:a16="http://schemas.microsoft.com/office/drawing/2014/main" id="{98614551-E389-9D61-7823-E32847F8C99D}"/>
              </a:ext>
            </a:extLst>
          </p:cNvPr>
          <p:cNvSpPr txBox="1"/>
          <p:nvPr/>
        </p:nvSpPr>
        <p:spPr>
          <a:xfrm>
            <a:off x="3598807" y="4348170"/>
            <a:ext cx="667192" cy="323165"/>
          </a:xfrm>
          <a:prstGeom prst="rect">
            <a:avLst/>
          </a:prstGeom>
          <a:noFill/>
        </p:spPr>
        <p:txBody>
          <a:bodyPr wrap="square" rtlCol="0">
            <a:spAutoFit/>
          </a:bodyPr>
          <a:lstStyle/>
          <a:p>
            <a:pPr algn="ctr"/>
            <a:r>
              <a:rPr lang="en-US" sz="1500" dirty="0"/>
              <a:t>App 2</a:t>
            </a:r>
          </a:p>
        </p:txBody>
      </p:sp>
      <p:sp>
        <p:nvSpPr>
          <p:cNvPr id="58" name="TextBox 57">
            <a:extLst>
              <a:ext uri="{FF2B5EF4-FFF2-40B4-BE49-F238E27FC236}">
                <a16:creationId xmlns:a16="http://schemas.microsoft.com/office/drawing/2014/main" id="{E6F694B1-96C4-76CA-61D3-68BF94592550}"/>
              </a:ext>
            </a:extLst>
          </p:cNvPr>
          <p:cNvSpPr txBox="1"/>
          <p:nvPr/>
        </p:nvSpPr>
        <p:spPr>
          <a:xfrm>
            <a:off x="3635553" y="5654977"/>
            <a:ext cx="667192" cy="323165"/>
          </a:xfrm>
          <a:prstGeom prst="rect">
            <a:avLst/>
          </a:prstGeom>
          <a:noFill/>
        </p:spPr>
        <p:txBody>
          <a:bodyPr wrap="square" rtlCol="0">
            <a:spAutoFit/>
          </a:bodyPr>
          <a:lstStyle/>
          <a:p>
            <a:pPr algn="ctr"/>
            <a:r>
              <a:rPr lang="en-US" sz="1500" dirty="0"/>
              <a:t>App 3</a:t>
            </a:r>
          </a:p>
        </p:txBody>
      </p:sp>
      <p:cxnSp>
        <p:nvCxnSpPr>
          <p:cNvPr id="1040" name="Straight Arrow Connector 1039">
            <a:extLst>
              <a:ext uri="{FF2B5EF4-FFF2-40B4-BE49-F238E27FC236}">
                <a16:creationId xmlns:a16="http://schemas.microsoft.com/office/drawing/2014/main" id="{FDFB5169-40F9-8524-2F59-3F5ECD3D6B2E}"/>
              </a:ext>
            </a:extLst>
          </p:cNvPr>
          <p:cNvCxnSpPr>
            <a:cxnSpLocks/>
          </p:cNvCxnSpPr>
          <p:nvPr/>
        </p:nvCxnSpPr>
        <p:spPr>
          <a:xfrm>
            <a:off x="5686262" y="3918526"/>
            <a:ext cx="984361" cy="0"/>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1" name="TextBox 1040">
            <a:extLst>
              <a:ext uri="{FF2B5EF4-FFF2-40B4-BE49-F238E27FC236}">
                <a16:creationId xmlns:a16="http://schemas.microsoft.com/office/drawing/2014/main" id="{82085884-1244-7296-38B4-63F22FC20ADD}"/>
              </a:ext>
            </a:extLst>
          </p:cNvPr>
          <p:cNvSpPr txBox="1"/>
          <p:nvPr/>
        </p:nvSpPr>
        <p:spPr>
          <a:xfrm>
            <a:off x="4813847" y="3040123"/>
            <a:ext cx="992940" cy="584775"/>
          </a:xfrm>
          <a:prstGeom prst="rect">
            <a:avLst/>
          </a:prstGeom>
          <a:noFill/>
        </p:spPr>
        <p:txBody>
          <a:bodyPr wrap="square" rtlCol="0">
            <a:spAutoFit/>
          </a:bodyPr>
          <a:lstStyle/>
          <a:p>
            <a:pPr algn="ctr"/>
            <a:r>
              <a:rPr lang="en-US" sz="1600" b="1" dirty="0"/>
              <a:t>Build </a:t>
            </a:r>
            <a:r>
              <a:rPr lang="en-US" sz="1600" dirty="0"/>
              <a:t>and </a:t>
            </a:r>
            <a:r>
              <a:rPr lang="en-US" sz="1600" b="1" dirty="0"/>
              <a:t>Test</a:t>
            </a:r>
          </a:p>
        </p:txBody>
      </p:sp>
      <p:pic>
        <p:nvPicPr>
          <p:cNvPr id="1051" name="Picture 2">
            <a:extLst>
              <a:ext uri="{FF2B5EF4-FFF2-40B4-BE49-F238E27FC236}">
                <a16:creationId xmlns:a16="http://schemas.microsoft.com/office/drawing/2014/main" id="{B2D66A01-978C-513A-FB1C-8968316A3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57" y="3476431"/>
            <a:ext cx="651076" cy="651076"/>
          </a:xfrm>
          <a:prstGeom prst="rect">
            <a:avLst/>
          </a:prstGeom>
          <a:noFill/>
          <a:extLst>
            <a:ext uri="{909E8E84-426E-40DD-AFC4-6F175D3DCCD1}">
              <a14:hiddenFill xmlns:a14="http://schemas.microsoft.com/office/drawing/2010/main">
                <a:solidFill>
                  <a:srgbClr val="FFFFFF"/>
                </a:solidFill>
              </a14:hiddenFill>
            </a:ext>
          </a:extLst>
        </p:spPr>
      </p:pic>
      <p:sp>
        <p:nvSpPr>
          <p:cNvPr id="1052" name="Rounded Rectangle 1051">
            <a:extLst>
              <a:ext uri="{FF2B5EF4-FFF2-40B4-BE49-F238E27FC236}">
                <a16:creationId xmlns:a16="http://schemas.microsoft.com/office/drawing/2014/main" id="{86A29425-C7C2-1EFE-76ED-70AC835F6F4F}"/>
              </a:ext>
            </a:extLst>
          </p:cNvPr>
          <p:cNvSpPr/>
          <p:nvPr/>
        </p:nvSpPr>
        <p:spPr>
          <a:xfrm>
            <a:off x="1895659" y="3649427"/>
            <a:ext cx="412858" cy="446892"/>
          </a:xfrm>
          <a:prstGeom prst="roundRect">
            <a:avLst/>
          </a:prstGeom>
          <a:solidFill>
            <a:schemeClr val="accent3">
              <a:lumMod val="40000"/>
              <a:lumOff val="60000"/>
            </a:schemeClr>
          </a:solidFill>
          <a:ln w="63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3" name="Rounded Rectangle 1052">
            <a:extLst>
              <a:ext uri="{FF2B5EF4-FFF2-40B4-BE49-F238E27FC236}">
                <a16:creationId xmlns:a16="http://schemas.microsoft.com/office/drawing/2014/main" id="{E431A383-1CCB-AB5B-9C5C-AFAEF44E5D93}"/>
              </a:ext>
            </a:extLst>
          </p:cNvPr>
          <p:cNvSpPr/>
          <p:nvPr/>
        </p:nvSpPr>
        <p:spPr>
          <a:xfrm>
            <a:off x="1283233" y="3649427"/>
            <a:ext cx="413557" cy="446892"/>
          </a:xfrm>
          <a:prstGeom prst="roundRect">
            <a:avLst/>
          </a:prstGeom>
          <a:solidFill>
            <a:schemeClr val="accent6">
              <a:lumMod val="20000"/>
              <a:lumOff val="80000"/>
            </a:schemeClr>
          </a:solidFill>
          <a:ln w="63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4" name="Straight Arrow Connector 1053">
            <a:extLst>
              <a:ext uri="{FF2B5EF4-FFF2-40B4-BE49-F238E27FC236}">
                <a16:creationId xmlns:a16="http://schemas.microsoft.com/office/drawing/2014/main" id="{25F19924-50B7-17FD-BF41-77FF26222DF6}"/>
              </a:ext>
            </a:extLst>
          </p:cNvPr>
          <p:cNvCxnSpPr>
            <a:cxnSpLocks/>
          </p:cNvCxnSpPr>
          <p:nvPr/>
        </p:nvCxnSpPr>
        <p:spPr>
          <a:xfrm>
            <a:off x="1696790" y="3872873"/>
            <a:ext cx="198869" cy="0"/>
          </a:xfrm>
          <a:prstGeom prst="straightConnector1">
            <a:avLst/>
          </a:prstGeom>
          <a:ln w="34925">
            <a:solidFill>
              <a:schemeClr val="tx1">
                <a:lumMod val="75000"/>
                <a:lumOff val="25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058" name="Straight Arrow Connector 1057">
            <a:extLst>
              <a:ext uri="{FF2B5EF4-FFF2-40B4-BE49-F238E27FC236}">
                <a16:creationId xmlns:a16="http://schemas.microsoft.com/office/drawing/2014/main" id="{4B660E47-A5E8-23F2-B7C9-DB2011B78103}"/>
              </a:ext>
            </a:extLst>
          </p:cNvPr>
          <p:cNvCxnSpPr>
            <a:cxnSpLocks/>
            <a:stCxn id="1052" idx="3"/>
          </p:cNvCxnSpPr>
          <p:nvPr/>
        </p:nvCxnSpPr>
        <p:spPr>
          <a:xfrm flipV="1">
            <a:off x="2308517" y="3864599"/>
            <a:ext cx="926868" cy="8274"/>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62" name="TextBox 1061">
            <a:extLst>
              <a:ext uri="{FF2B5EF4-FFF2-40B4-BE49-F238E27FC236}">
                <a16:creationId xmlns:a16="http://schemas.microsoft.com/office/drawing/2014/main" id="{5F378DC8-C852-21F0-BCCC-626B372A59ED}"/>
              </a:ext>
            </a:extLst>
          </p:cNvPr>
          <p:cNvSpPr txBox="1"/>
          <p:nvPr/>
        </p:nvSpPr>
        <p:spPr>
          <a:xfrm>
            <a:off x="2321014" y="3599884"/>
            <a:ext cx="1071409" cy="210215"/>
          </a:xfrm>
          <a:prstGeom prst="rect">
            <a:avLst/>
          </a:prstGeom>
          <a:noFill/>
        </p:spPr>
        <p:txBody>
          <a:bodyPr wrap="square" rtlCol="0" anchor="ctr">
            <a:spAutoFit/>
          </a:bodyPr>
          <a:lstStyle/>
          <a:p>
            <a:r>
              <a:rPr lang="en-US" sz="1400" dirty="0"/>
              <a:t>Trigger</a:t>
            </a:r>
          </a:p>
        </p:txBody>
      </p:sp>
      <p:cxnSp>
        <p:nvCxnSpPr>
          <p:cNvPr id="7" name="Straight Arrow Connector 6">
            <a:extLst>
              <a:ext uri="{FF2B5EF4-FFF2-40B4-BE49-F238E27FC236}">
                <a16:creationId xmlns:a16="http://schemas.microsoft.com/office/drawing/2014/main" id="{4AE15CB1-AB37-B300-85AF-B65D1E533850}"/>
              </a:ext>
            </a:extLst>
          </p:cNvPr>
          <p:cNvCxnSpPr>
            <a:cxnSpLocks/>
            <a:stCxn id="35" idx="3"/>
          </p:cNvCxnSpPr>
          <p:nvPr/>
        </p:nvCxnSpPr>
        <p:spPr>
          <a:xfrm>
            <a:off x="4498242" y="2599241"/>
            <a:ext cx="484449" cy="1165921"/>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F5D297B-53AA-1EEA-E47D-28218A3FDF35}"/>
              </a:ext>
            </a:extLst>
          </p:cNvPr>
          <p:cNvCxnSpPr>
            <a:cxnSpLocks/>
            <a:stCxn id="37" idx="3"/>
          </p:cNvCxnSpPr>
          <p:nvPr/>
        </p:nvCxnSpPr>
        <p:spPr>
          <a:xfrm flipV="1">
            <a:off x="4498242" y="4042319"/>
            <a:ext cx="477481" cy="1163429"/>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7391454-4F69-CCA6-6566-9A1C3FF7014F}"/>
              </a:ext>
            </a:extLst>
          </p:cNvPr>
          <p:cNvCxnSpPr>
            <a:cxnSpLocks/>
            <a:stCxn id="38" idx="3"/>
          </p:cNvCxnSpPr>
          <p:nvPr/>
        </p:nvCxnSpPr>
        <p:spPr>
          <a:xfrm>
            <a:off x="4487306" y="3903740"/>
            <a:ext cx="495385" cy="0"/>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7D46A134-F916-4D31-4776-026E8F6EA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364" y="3622046"/>
            <a:ext cx="592959" cy="5929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13A9144-0F98-82CE-3FD4-CE9F31B7101E}"/>
              </a:ext>
            </a:extLst>
          </p:cNvPr>
          <p:cNvPicPr>
            <a:picLocks noChangeAspect="1"/>
          </p:cNvPicPr>
          <p:nvPr/>
        </p:nvPicPr>
        <p:blipFill>
          <a:blip r:embed="rId4"/>
          <a:stretch>
            <a:fillRect/>
          </a:stretch>
        </p:blipFill>
        <p:spPr>
          <a:xfrm>
            <a:off x="1901049" y="3673261"/>
            <a:ext cx="404979" cy="404979"/>
          </a:xfrm>
          <a:prstGeom prst="rect">
            <a:avLst/>
          </a:prstGeom>
        </p:spPr>
      </p:pic>
      <p:pic>
        <p:nvPicPr>
          <p:cNvPr id="34" name="Picture 33">
            <a:extLst>
              <a:ext uri="{FF2B5EF4-FFF2-40B4-BE49-F238E27FC236}">
                <a16:creationId xmlns:a16="http://schemas.microsoft.com/office/drawing/2014/main" id="{2D0FD99D-2D7F-DE23-20FE-810AFA27263B}"/>
              </a:ext>
            </a:extLst>
          </p:cNvPr>
          <p:cNvPicPr>
            <a:picLocks noChangeAspect="1"/>
          </p:cNvPicPr>
          <p:nvPr/>
        </p:nvPicPr>
        <p:blipFill>
          <a:blip r:embed="rId5"/>
          <a:stretch>
            <a:fillRect/>
          </a:stretch>
        </p:blipFill>
        <p:spPr>
          <a:xfrm>
            <a:off x="1309401" y="3692079"/>
            <a:ext cx="360191" cy="360191"/>
          </a:xfrm>
          <a:prstGeom prst="rect">
            <a:avLst/>
          </a:prstGeom>
        </p:spPr>
      </p:pic>
      <p:sp>
        <p:nvSpPr>
          <p:cNvPr id="36" name="Rounded Rectangle 35">
            <a:extLst>
              <a:ext uri="{FF2B5EF4-FFF2-40B4-BE49-F238E27FC236}">
                <a16:creationId xmlns:a16="http://schemas.microsoft.com/office/drawing/2014/main" id="{0937FAB7-B65C-B69F-FD69-7B9952447EF3}"/>
              </a:ext>
            </a:extLst>
          </p:cNvPr>
          <p:cNvSpPr/>
          <p:nvPr/>
        </p:nvSpPr>
        <p:spPr>
          <a:xfrm>
            <a:off x="3500163" y="2175067"/>
            <a:ext cx="413557" cy="446892"/>
          </a:xfrm>
          <a:prstGeom prst="roundRect">
            <a:avLst/>
          </a:prstGeom>
          <a:solidFill>
            <a:schemeClr val="accent6">
              <a:lumMod val="20000"/>
              <a:lumOff val="80000"/>
            </a:schemeClr>
          </a:solidFill>
          <a:ln w="63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99F3E4EF-BE1C-D130-DFF6-3D8146EA897D}"/>
              </a:ext>
            </a:extLst>
          </p:cNvPr>
          <p:cNvPicPr>
            <a:picLocks noChangeAspect="1"/>
          </p:cNvPicPr>
          <p:nvPr/>
        </p:nvPicPr>
        <p:blipFill>
          <a:blip r:embed="rId5"/>
          <a:stretch>
            <a:fillRect/>
          </a:stretch>
        </p:blipFill>
        <p:spPr>
          <a:xfrm>
            <a:off x="3526331" y="2217719"/>
            <a:ext cx="360191" cy="360191"/>
          </a:xfrm>
          <a:prstGeom prst="rect">
            <a:avLst/>
          </a:prstGeom>
        </p:spPr>
      </p:pic>
      <p:sp>
        <p:nvSpPr>
          <p:cNvPr id="40" name="Rounded Rectangle 39">
            <a:extLst>
              <a:ext uri="{FF2B5EF4-FFF2-40B4-BE49-F238E27FC236}">
                <a16:creationId xmlns:a16="http://schemas.microsoft.com/office/drawing/2014/main" id="{F29BB7CF-8C8B-CFFC-9336-9FA2798CFBB3}"/>
              </a:ext>
            </a:extLst>
          </p:cNvPr>
          <p:cNvSpPr/>
          <p:nvPr/>
        </p:nvSpPr>
        <p:spPr>
          <a:xfrm>
            <a:off x="3708028" y="3478197"/>
            <a:ext cx="413557" cy="446892"/>
          </a:xfrm>
          <a:prstGeom prst="roundRect">
            <a:avLst/>
          </a:prstGeom>
          <a:solidFill>
            <a:schemeClr val="accent6">
              <a:lumMod val="20000"/>
              <a:lumOff val="80000"/>
            </a:schemeClr>
          </a:solidFill>
          <a:ln w="63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35F25661-D460-E63E-4A56-131BFA32500C}"/>
              </a:ext>
            </a:extLst>
          </p:cNvPr>
          <p:cNvPicPr>
            <a:picLocks noChangeAspect="1"/>
          </p:cNvPicPr>
          <p:nvPr/>
        </p:nvPicPr>
        <p:blipFill>
          <a:blip r:embed="rId5"/>
          <a:stretch>
            <a:fillRect/>
          </a:stretch>
        </p:blipFill>
        <p:spPr>
          <a:xfrm>
            <a:off x="3734196" y="3520849"/>
            <a:ext cx="360191" cy="360191"/>
          </a:xfrm>
          <a:prstGeom prst="rect">
            <a:avLst/>
          </a:prstGeom>
        </p:spPr>
      </p:pic>
      <p:sp>
        <p:nvSpPr>
          <p:cNvPr id="42" name="Rounded Rectangle 41">
            <a:extLst>
              <a:ext uri="{FF2B5EF4-FFF2-40B4-BE49-F238E27FC236}">
                <a16:creationId xmlns:a16="http://schemas.microsoft.com/office/drawing/2014/main" id="{3A8ADE8C-B9DA-1FD4-53AF-6B7A59C4C8DA}"/>
              </a:ext>
            </a:extLst>
          </p:cNvPr>
          <p:cNvSpPr/>
          <p:nvPr/>
        </p:nvSpPr>
        <p:spPr>
          <a:xfrm>
            <a:off x="3708028" y="5112185"/>
            <a:ext cx="413557" cy="446892"/>
          </a:xfrm>
          <a:prstGeom prst="roundRect">
            <a:avLst/>
          </a:prstGeom>
          <a:solidFill>
            <a:schemeClr val="accent6">
              <a:lumMod val="20000"/>
              <a:lumOff val="80000"/>
            </a:schemeClr>
          </a:solidFill>
          <a:ln w="63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C673F9BF-6A79-1C39-237F-8ED0C0DE6128}"/>
              </a:ext>
            </a:extLst>
          </p:cNvPr>
          <p:cNvPicPr>
            <a:picLocks noChangeAspect="1"/>
          </p:cNvPicPr>
          <p:nvPr/>
        </p:nvPicPr>
        <p:blipFill>
          <a:blip r:embed="rId5"/>
          <a:stretch>
            <a:fillRect/>
          </a:stretch>
        </p:blipFill>
        <p:spPr>
          <a:xfrm>
            <a:off x="3734196" y="5154837"/>
            <a:ext cx="360191" cy="360191"/>
          </a:xfrm>
          <a:prstGeom prst="rect">
            <a:avLst/>
          </a:prstGeom>
        </p:spPr>
      </p:pic>
      <p:sp>
        <p:nvSpPr>
          <p:cNvPr id="31" name="Rounded Rectangle 30">
            <a:extLst>
              <a:ext uri="{FF2B5EF4-FFF2-40B4-BE49-F238E27FC236}">
                <a16:creationId xmlns:a16="http://schemas.microsoft.com/office/drawing/2014/main" id="{63D22F50-2573-54B1-A6EB-711F14A1D0F4}"/>
              </a:ext>
            </a:extLst>
          </p:cNvPr>
          <p:cNvSpPr/>
          <p:nvPr/>
        </p:nvSpPr>
        <p:spPr>
          <a:xfrm>
            <a:off x="4020446" y="4834550"/>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4F86F1AA-A5ED-5498-EBE3-AF2609C25A28}"/>
              </a:ext>
            </a:extLst>
          </p:cNvPr>
          <p:cNvSpPr/>
          <p:nvPr/>
        </p:nvSpPr>
        <p:spPr>
          <a:xfrm>
            <a:off x="6818655" y="3406809"/>
            <a:ext cx="1122864" cy="937813"/>
          </a:xfrm>
          <a:prstGeom prst="roundRect">
            <a:avLst/>
          </a:prstGeom>
          <a:solidFill>
            <a:schemeClr val="accent3">
              <a:lumMod val="40000"/>
              <a:lumOff val="60000"/>
              <a:alpha val="30000"/>
            </a:schemeClr>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F48D24C-E396-75CB-5DC5-643FDAE93ACB}"/>
              </a:ext>
            </a:extLst>
          </p:cNvPr>
          <p:cNvSpPr/>
          <p:nvPr/>
        </p:nvSpPr>
        <p:spPr>
          <a:xfrm>
            <a:off x="6829591" y="2102310"/>
            <a:ext cx="1122864" cy="937813"/>
          </a:xfrm>
          <a:prstGeom prst="roundRect">
            <a:avLst/>
          </a:prstGeom>
          <a:solidFill>
            <a:schemeClr val="accent3">
              <a:lumMod val="40000"/>
              <a:lumOff val="60000"/>
              <a:alpha val="30000"/>
            </a:schemeClr>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23E4B8A5-9B6E-FA78-9C03-8B61C774D86E}"/>
              </a:ext>
            </a:extLst>
          </p:cNvPr>
          <p:cNvSpPr/>
          <p:nvPr/>
        </p:nvSpPr>
        <p:spPr>
          <a:xfrm>
            <a:off x="7083610" y="2439460"/>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BCE6F866-D70F-0C39-9ADE-DFC83A33101A}"/>
              </a:ext>
            </a:extLst>
          </p:cNvPr>
          <p:cNvSpPr/>
          <p:nvPr/>
        </p:nvSpPr>
        <p:spPr>
          <a:xfrm>
            <a:off x="7367256" y="2140642"/>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C33785FF-FC8E-827D-F697-0DC522C1B804}"/>
              </a:ext>
            </a:extLst>
          </p:cNvPr>
          <p:cNvSpPr/>
          <p:nvPr/>
        </p:nvSpPr>
        <p:spPr>
          <a:xfrm>
            <a:off x="7357317" y="2606738"/>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90EB5BF6-AE46-48FF-F41A-CE7B1A02BF34}"/>
              </a:ext>
            </a:extLst>
          </p:cNvPr>
          <p:cNvSpPr/>
          <p:nvPr/>
        </p:nvSpPr>
        <p:spPr>
          <a:xfrm>
            <a:off x="6829591" y="4708817"/>
            <a:ext cx="1122864" cy="937813"/>
          </a:xfrm>
          <a:prstGeom prst="roundRect">
            <a:avLst/>
          </a:prstGeom>
          <a:solidFill>
            <a:schemeClr val="accent3">
              <a:lumMod val="40000"/>
              <a:lumOff val="60000"/>
              <a:alpha val="30000"/>
            </a:schemeClr>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696A1B53-1C63-098D-1F1C-1359F980B9FA}"/>
              </a:ext>
            </a:extLst>
          </p:cNvPr>
          <p:cNvSpPr/>
          <p:nvPr/>
        </p:nvSpPr>
        <p:spPr>
          <a:xfrm>
            <a:off x="6921607" y="3737138"/>
            <a:ext cx="412858" cy="369332"/>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9AD3CF96-9971-A2DC-0FCB-4FEE59848FAB}"/>
              </a:ext>
            </a:extLst>
          </p:cNvPr>
          <p:cNvSpPr/>
          <p:nvPr/>
        </p:nvSpPr>
        <p:spPr>
          <a:xfrm>
            <a:off x="7413911" y="3817649"/>
            <a:ext cx="412858" cy="369332"/>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1D956D6A-C31E-0332-DBF8-653B66B44D2B}"/>
              </a:ext>
            </a:extLst>
          </p:cNvPr>
          <p:cNvSpPr/>
          <p:nvPr/>
        </p:nvSpPr>
        <p:spPr>
          <a:xfrm>
            <a:off x="6960111" y="4799551"/>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DA31740C-B95A-54FE-7816-DFE895FA70D6}"/>
              </a:ext>
            </a:extLst>
          </p:cNvPr>
          <p:cNvSpPr txBox="1"/>
          <p:nvPr/>
        </p:nvSpPr>
        <p:spPr>
          <a:xfrm>
            <a:off x="7061255" y="3012099"/>
            <a:ext cx="667192" cy="323165"/>
          </a:xfrm>
          <a:prstGeom prst="rect">
            <a:avLst/>
          </a:prstGeom>
          <a:noFill/>
        </p:spPr>
        <p:txBody>
          <a:bodyPr wrap="square" rtlCol="0">
            <a:spAutoFit/>
          </a:bodyPr>
          <a:lstStyle/>
          <a:p>
            <a:pPr algn="ctr"/>
            <a:r>
              <a:rPr lang="en-US" sz="1500" dirty="0"/>
              <a:t>App 1</a:t>
            </a:r>
          </a:p>
        </p:txBody>
      </p:sp>
      <p:sp>
        <p:nvSpPr>
          <p:cNvPr id="54" name="TextBox 53">
            <a:extLst>
              <a:ext uri="{FF2B5EF4-FFF2-40B4-BE49-F238E27FC236}">
                <a16:creationId xmlns:a16="http://schemas.microsoft.com/office/drawing/2014/main" id="{8B73C52A-455C-0619-F442-693E2B66A5E5}"/>
              </a:ext>
            </a:extLst>
          </p:cNvPr>
          <p:cNvSpPr txBox="1"/>
          <p:nvPr/>
        </p:nvSpPr>
        <p:spPr>
          <a:xfrm>
            <a:off x="7053020" y="4320146"/>
            <a:ext cx="667192" cy="323165"/>
          </a:xfrm>
          <a:prstGeom prst="rect">
            <a:avLst/>
          </a:prstGeom>
          <a:noFill/>
        </p:spPr>
        <p:txBody>
          <a:bodyPr wrap="square" rtlCol="0">
            <a:spAutoFit/>
          </a:bodyPr>
          <a:lstStyle/>
          <a:p>
            <a:pPr algn="ctr"/>
            <a:r>
              <a:rPr lang="en-US" sz="1500" dirty="0"/>
              <a:t>App 2</a:t>
            </a:r>
          </a:p>
        </p:txBody>
      </p:sp>
      <p:sp>
        <p:nvSpPr>
          <p:cNvPr id="55" name="TextBox 54">
            <a:extLst>
              <a:ext uri="{FF2B5EF4-FFF2-40B4-BE49-F238E27FC236}">
                <a16:creationId xmlns:a16="http://schemas.microsoft.com/office/drawing/2014/main" id="{F31B485E-BAEB-88E2-37AC-32AFADC8C9F7}"/>
              </a:ext>
            </a:extLst>
          </p:cNvPr>
          <p:cNvSpPr txBox="1"/>
          <p:nvPr/>
        </p:nvSpPr>
        <p:spPr>
          <a:xfrm>
            <a:off x="7089766" y="5626953"/>
            <a:ext cx="667192" cy="323165"/>
          </a:xfrm>
          <a:prstGeom prst="rect">
            <a:avLst/>
          </a:prstGeom>
          <a:noFill/>
        </p:spPr>
        <p:txBody>
          <a:bodyPr wrap="square" rtlCol="0">
            <a:spAutoFit/>
          </a:bodyPr>
          <a:lstStyle/>
          <a:p>
            <a:pPr algn="ctr"/>
            <a:r>
              <a:rPr lang="en-US" sz="1500" dirty="0"/>
              <a:t>App 3</a:t>
            </a:r>
          </a:p>
        </p:txBody>
      </p:sp>
      <p:sp>
        <p:nvSpPr>
          <p:cNvPr id="1060" name="Rounded Rectangle 1059">
            <a:extLst>
              <a:ext uri="{FF2B5EF4-FFF2-40B4-BE49-F238E27FC236}">
                <a16:creationId xmlns:a16="http://schemas.microsoft.com/office/drawing/2014/main" id="{E05A9752-6659-A567-8D9C-81AFF8E90F29}"/>
              </a:ext>
            </a:extLst>
          </p:cNvPr>
          <p:cNvSpPr/>
          <p:nvPr/>
        </p:nvSpPr>
        <p:spPr>
          <a:xfrm>
            <a:off x="6965841" y="2147444"/>
            <a:ext cx="412858" cy="446892"/>
          </a:xfrm>
          <a:prstGeom prst="roundRect">
            <a:avLst/>
          </a:prstGeom>
          <a:solidFill>
            <a:schemeClr val="accent3">
              <a:lumMod val="40000"/>
              <a:lumOff val="60000"/>
            </a:schemeClr>
          </a:solidFill>
          <a:ln w="63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61" name="Picture 1060">
            <a:extLst>
              <a:ext uri="{FF2B5EF4-FFF2-40B4-BE49-F238E27FC236}">
                <a16:creationId xmlns:a16="http://schemas.microsoft.com/office/drawing/2014/main" id="{5FF407B7-1616-4B16-8C2C-BBC30CFA5661}"/>
              </a:ext>
            </a:extLst>
          </p:cNvPr>
          <p:cNvPicPr>
            <a:picLocks noChangeAspect="1"/>
          </p:cNvPicPr>
          <p:nvPr/>
        </p:nvPicPr>
        <p:blipFill>
          <a:blip r:embed="rId4"/>
          <a:stretch>
            <a:fillRect/>
          </a:stretch>
        </p:blipFill>
        <p:spPr>
          <a:xfrm>
            <a:off x="6971231" y="2171278"/>
            <a:ext cx="404979" cy="404979"/>
          </a:xfrm>
          <a:prstGeom prst="rect">
            <a:avLst/>
          </a:prstGeom>
        </p:spPr>
      </p:pic>
      <p:sp>
        <p:nvSpPr>
          <p:cNvPr id="1063" name="Rounded Rectangle 1062">
            <a:extLst>
              <a:ext uri="{FF2B5EF4-FFF2-40B4-BE49-F238E27FC236}">
                <a16:creationId xmlns:a16="http://schemas.microsoft.com/office/drawing/2014/main" id="{36B78588-3EC7-4967-2273-FD41141655AA}"/>
              </a:ext>
            </a:extLst>
          </p:cNvPr>
          <p:cNvSpPr/>
          <p:nvPr/>
        </p:nvSpPr>
        <p:spPr>
          <a:xfrm>
            <a:off x="7162369" y="3446346"/>
            <a:ext cx="412858" cy="446892"/>
          </a:xfrm>
          <a:prstGeom prst="roundRect">
            <a:avLst/>
          </a:prstGeom>
          <a:solidFill>
            <a:schemeClr val="accent3">
              <a:lumMod val="40000"/>
              <a:lumOff val="60000"/>
            </a:schemeClr>
          </a:solidFill>
          <a:ln w="63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64" name="Picture 1063">
            <a:extLst>
              <a:ext uri="{FF2B5EF4-FFF2-40B4-BE49-F238E27FC236}">
                <a16:creationId xmlns:a16="http://schemas.microsoft.com/office/drawing/2014/main" id="{751ACFED-6924-144E-978B-6FE6C008FAD2}"/>
              </a:ext>
            </a:extLst>
          </p:cNvPr>
          <p:cNvPicPr>
            <a:picLocks noChangeAspect="1"/>
          </p:cNvPicPr>
          <p:nvPr/>
        </p:nvPicPr>
        <p:blipFill>
          <a:blip r:embed="rId4"/>
          <a:stretch>
            <a:fillRect/>
          </a:stretch>
        </p:blipFill>
        <p:spPr>
          <a:xfrm>
            <a:off x="7167759" y="3470180"/>
            <a:ext cx="404979" cy="404979"/>
          </a:xfrm>
          <a:prstGeom prst="rect">
            <a:avLst/>
          </a:prstGeom>
        </p:spPr>
      </p:pic>
      <p:sp>
        <p:nvSpPr>
          <p:cNvPr id="1065" name="Rounded Rectangle 1064">
            <a:extLst>
              <a:ext uri="{FF2B5EF4-FFF2-40B4-BE49-F238E27FC236}">
                <a16:creationId xmlns:a16="http://schemas.microsoft.com/office/drawing/2014/main" id="{38357BCF-6438-2AE3-5EA9-F6FA6C8D279B}"/>
              </a:ext>
            </a:extLst>
          </p:cNvPr>
          <p:cNvSpPr/>
          <p:nvPr/>
        </p:nvSpPr>
        <p:spPr>
          <a:xfrm>
            <a:off x="7201841" y="5109849"/>
            <a:ext cx="412858" cy="446892"/>
          </a:xfrm>
          <a:prstGeom prst="roundRect">
            <a:avLst/>
          </a:prstGeom>
          <a:solidFill>
            <a:schemeClr val="accent3">
              <a:lumMod val="40000"/>
              <a:lumOff val="60000"/>
            </a:schemeClr>
          </a:solidFill>
          <a:ln w="63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66" name="Picture 1065">
            <a:extLst>
              <a:ext uri="{FF2B5EF4-FFF2-40B4-BE49-F238E27FC236}">
                <a16:creationId xmlns:a16="http://schemas.microsoft.com/office/drawing/2014/main" id="{1A6DF683-3DDC-7669-A18D-26DD15512689}"/>
              </a:ext>
            </a:extLst>
          </p:cNvPr>
          <p:cNvPicPr>
            <a:picLocks noChangeAspect="1"/>
          </p:cNvPicPr>
          <p:nvPr/>
        </p:nvPicPr>
        <p:blipFill>
          <a:blip r:embed="rId4"/>
          <a:stretch>
            <a:fillRect/>
          </a:stretch>
        </p:blipFill>
        <p:spPr>
          <a:xfrm>
            <a:off x="7207231" y="5133683"/>
            <a:ext cx="404979" cy="404979"/>
          </a:xfrm>
          <a:prstGeom prst="rect">
            <a:avLst/>
          </a:prstGeom>
        </p:spPr>
      </p:pic>
      <p:sp>
        <p:nvSpPr>
          <p:cNvPr id="1057" name="Rounded Rectangle 1056">
            <a:extLst>
              <a:ext uri="{FF2B5EF4-FFF2-40B4-BE49-F238E27FC236}">
                <a16:creationId xmlns:a16="http://schemas.microsoft.com/office/drawing/2014/main" id="{2719BBC6-4AFB-9774-0110-94141BA71F31}"/>
              </a:ext>
            </a:extLst>
          </p:cNvPr>
          <p:cNvSpPr/>
          <p:nvPr/>
        </p:nvSpPr>
        <p:spPr>
          <a:xfrm>
            <a:off x="7474659" y="4806526"/>
            <a:ext cx="412858" cy="406265"/>
          </a:xfrm>
          <a:prstGeom prst="roundRect">
            <a:avLst/>
          </a:prstGeom>
          <a:solidFill>
            <a:schemeClr val="bg1">
              <a:lumMod val="75000"/>
            </a:schemeClr>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97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03304-2A44-5CFD-D9BD-E0F17E02901C}"/>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228B3732-B450-D9F0-9C43-1BA3F20AED82}"/>
              </a:ext>
            </a:extLst>
          </p:cNvPr>
          <p:cNvSpPr/>
          <p:nvPr/>
        </p:nvSpPr>
        <p:spPr>
          <a:xfrm>
            <a:off x="1804049" y="3262522"/>
            <a:ext cx="1702297" cy="330732"/>
          </a:xfrm>
          <a:prstGeom prst="roundRect">
            <a:avLst>
              <a:gd name="adj" fmla="val 29212"/>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ACD0E78-63AB-B261-E535-EDF0DFD84BC4}"/>
              </a:ext>
            </a:extLst>
          </p:cNvPr>
          <p:cNvSpPr/>
          <p:nvPr/>
        </p:nvSpPr>
        <p:spPr>
          <a:xfrm>
            <a:off x="3884147" y="2256969"/>
            <a:ext cx="1563816" cy="1890717"/>
          </a:xfrm>
          <a:prstGeom prst="roundRect">
            <a:avLst>
              <a:gd name="adj" fmla="val 11831"/>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3EE148BD-AC57-5C24-F2BD-A24AE69BEE82}"/>
              </a:ext>
            </a:extLst>
          </p:cNvPr>
          <p:cNvSpPr/>
          <p:nvPr/>
        </p:nvSpPr>
        <p:spPr>
          <a:xfrm>
            <a:off x="6197908" y="2251467"/>
            <a:ext cx="1563816" cy="2824693"/>
          </a:xfrm>
          <a:prstGeom prst="roundRect">
            <a:avLst>
              <a:gd name="adj" fmla="val 10512"/>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9CC9-8FBB-7F24-71B3-811076B34146}"/>
              </a:ext>
            </a:extLst>
          </p:cNvPr>
          <p:cNvSpPr>
            <a:spLocks noGrp="1"/>
          </p:cNvSpPr>
          <p:nvPr>
            <p:ph type="title"/>
          </p:nvPr>
        </p:nvSpPr>
        <p:spPr/>
        <p:txBody>
          <a:bodyPr/>
          <a:lstStyle/>
          <a:p>
            <a:r>
              <a:rPr lang="en-US" dirty="0"/>
              <a:t>Automatic Patching Mechanism in Containers</a:t>
            </a:r>
          </a:p>
        </p:txBody>
      </p:sp>
      <p:sp>
        <p:nvSpPr>
          <p:cNvPr id="4" name="Footer Placeholder 3">
            <a:extLst>
              <a:ext uri="{FF2B5EF4-FFF2-40B4-BE49-F238E27FC236}">
                <a16:creationId xmlns:a16="http://schemas.microsoft.com/office/drawing/2014/main" id="{D91BFDE2-454B-8DF4-74DA-956436DA445C}"/>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sp>
        <p:nvSpPr>
          <p:cNvPr id="6" name="Rounded Rectangle 5">
            <a:extLst>
              <a:ext uri="{FF2B5EF4-FFF2-40B4-BE49-F238E27FC236}">
                <a16:creationId xmlns:a16="http://schemas.microsoft.com/office/drawing/2014/main" id="{8E56AF0D-4BFF-3D6F-9E70-9D9AE61C57A0}"/>
              </a:ext>
            </a:extLst>
          </p:cNvPr>
          <p:cNvSpPr/>
          <p:nvPr/>
        </p:nvSpPr>
        <p:spPr>
          <a:xfrm>
            <a:off x="1582055" y="2256969"/>
            <a:ext cx="1544061" cy="936174"/>
          </a:xfrm>
          <a:prstGeom prst="roundRect">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debian</a:t>
            </a:r>
            <a:endParaRPr lang="en-US" dirty="0">
              <a:solidFill>
                <a:schemeClr val="tx1"/>
              </a:solidFill>
            </a:endParaRPr>
          </a:p>
          <a:p>
            <a:pPr algn="ctr"/>
            <a:r>
              <a:rPr lang="en-US" b="1" dirty="0">
                <a:solidFill>
                  <a:schemeClr val="tx1"/>
                </a:solidFill>
                <a:cs typeface="Consolas" panose="020B0609020204030204" pitchFamily="49" charset="0"/>
              </a:rPr>
              <a:t>bullseye-slim</a:t>
            </a:r>
          </a:p>
        </p:txBody>
      </p:sp>
      <p:sp>
        <p:nvSpPr>
          <p:cNvPr id="13" name="TextBox 12">
            <a:extLst>
              <a:ext uri="{FF2B5EF4-FFF2-40B4-BE49-F238E27FC236}">
                <a16:creationId xmlns:a16="http://schemas.microsoft.com/office/drawing/2014/main" id="{5C080F07-FE20-744B-1F8C-9196326E71DE}"/>
              </a:ext>
            </a:extLst>
          </p:cNvPr>
          <p:cNvSpPr txBox="1"/>
          <p:nvPr/>
        </p:nvSpPr>
        <p:spPr>
          <a:xfrm>
            <a:off x="5943738" y="5292257"/>
            <a:ext cx="2066301" cy="369332"/>
          </a:xfrm>
          <a:prstGeom prst="rect">
            <a:avLst/>
          </a:prstGeom>
          <a:noFill/>
        </p:spPr>
        <p:txBody>
          <a:bodyPr wrap="square">
            <a:spAutoFit/>
          </a:bodyPr>
          <a:lstStyle/>
          <a:p>
            <a:pPr algn="ctr"/>
            <a:r>
              <a:rPr lang="en-US" dirty="0">
                <a:solidFill>
                  <a:schemeClr val="tx1"/>
                </a:solidFill>
                <a:latin typeface="Consolas" panose="020B0609020204030204" pitchFamily="49" charset="0"/>
                <a:cs typeface="Consolas" panose="020B0609020204030204" pitchFamily="49" charset="0"/>
              </a:rPr>
              <a:t>orientdb</a:t>
            </a:r>
            <a:r>
              <a:rPr lang="en-US" dirty="0">
                <a:latin typeface="Consolas" panose="020B0609020204030204" pitchFamily="49" charset="0"/>
                <a:cs typeface="Consolas" panose="020B0609020204030204" pitchFamily="49" charset="0"/>
              </a:rPr>
              <a:t>:</a:t>
            </a:r>
            <a:r>
              <a:rPr lang="en-US" b="1" dirty="0">
                <a:solidFill>
                  <a:schemeClr val="tx1"/>
                </a:solidFill>
                <a:latin typeface="Consolas" panose="020B0609020204030204" pitchFamily="49" charset="0"/>
                <a:cs typeface="Consolas" panose="020B0609020204030204" pitchFamily="49" charset="0"/>
              </a:rPr>
              <a:t>2.2.37</a:t>
            </a:r>
            <a:endParaRPr lang="en-US" b="1" dirty="0">
              <a:latin typeface="Consolas" panose="020B0609020204030204" pitchFamily="49" charset="0"/>
              <a:cs typeface="Consolas" panose="020B0609020204030204" pitchFamily="49" charset="0"/>
            </a:endParaRPr>
          </a:p>
        </p:txBody>
      </p:sp>
      <p:sp>
        <p:nvSpPr>
          <p:cNvPr id="15" name="TextBox 14">
            <a:extLst>
              <a:ext uri="{FF2B5EF4-FFF2-40B4-BE49-F238E27FC236}">
                <a16:creationId xmlns:a16="http://schemas.microsoft.com/office/drawing/2014/main" id="{25AD670B-B5B6-066C-C912-704983B0F8A5}"/>
              </a:ext>
            </a:extLst>
          </p:cNvPr>
          <p:cNvSpPr txBox="1"/>
          <p:nvPr/>
        </p:nvSpPr>
        <p:spPr>
          <a:xfrm>
            <a:off x="3419719" y="4364926"/>
            <a:ext cx="2491536" cy="369332"/>
          </a:xfrm>
          <a:prstGeom prst="rect">
            <a:avLst/>
          </a:prstGeom>
          <a:noFill/>
        </p:spPr>
        <p:txBody>
          <a:bodyPr wrap="square">
            <a:spAutoFit/>
          </a:bodyPr>
          <a:lstStyle/>
          <a:p>
            <a:pPr algn="ctr"/>
            <a:r>
              <a:rPr lang="en-US" dirty="0">
                <a:latin typeface="Consolas" panose="020B0609020204030204" pitchFamily="49" charset="0"/>
                <a:cs typeface="Consolas" panose="020B0609020204030204" pitchFamily="49" charset="0"/>
              </a:rPr>
              <a:t>openjdk</a:t>
            </a:r>
            <a:r>
              <a:rPr lang="en-US" b="1" dirty="0">
                <a:latin typeface="Consolas" panose="020B0609020204030204" pitchFamily="49" charset="0"/>
                <a:cs typeface="Consolas" panose="020B0609020204030204" pitchFamily="49" charset="0"/>
              </a:rPr>
              <a:t>:8-jdk-slim</a:t>
            </a:r>
          </a:p>
        </p:txBody>
      </p:sp>
      <p:sp>
        <p:nvSpPr>
          <p:cNvPr id="19" name="Right Brace 18">
            <a:extLst>
              <a:ext uri="{FF2B5EF4-FFF2-40B4-BE49-F238E27FC236}">
                <a16:creationId xmlns:a16="http://schemas.microsoft.com/office/drawing/2014/main" id="{536DA6D3-BBFF-D6A7-95D6-F711FC11F0DE}"/>
              </a:ext>
            </a:extLst>
          </p:cNvPr>
          <p:cNvSpPr/>
          <p:nvPr/>
        </p:nvSpPr>
        <p:spPr>
          <a:xfrm rot="5400000">
            <a:off x="2559094" y="2858180"/>
            <a:ext cx="209384" cy="1657617"/>
          </a:xfrm>
          <a:prstGeom prst="rightBrace">
            <a:avLst>
              <a:gd name="adj1" fmla="val 134244"/>
              <a:gd name="adj2" fmla="val 50000"/>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94D81821-BE72-BBC7-4BE0-FAA8BD38CFF2}"/>
              </a:ext>
            </a:extLst>
          </p:cNvPr>
          <p:cNvSpPr txBox="1"/>
          <p:nvPr/>
        </p:nvSpPr>
        <p:spPr>
          <a:xfrm>
            <a:off x="1756413" y="3737620"/>
            <a:ext cx="1814745" cy="646331"/>
          </a:xfrm>
          <a:prstGeom prst="rect">
            <a:avLst/>
          </a:prstGeom>
          <a:noFill/>
        </p:spPr>
        <p:txBody>
          <a:bodyPr wrap="square" rtlCol="0">
            <a:spAutoFit/>
          </a:bodyPr>
          <a:lstStyle/>
          <a:p>
            <a:pPr algn="ctr"/>
            <a:r>
              <a:rPr lang="en-US" b="1" dirty="0"/>
              <a:t>Tag</a:t>
            </a:r>
            <a:r>
              <a:rPr lang="en-US" altLang="ko-KR" dirty="0"/>
              <a:t>:</a:t>
            </a:r>
            <a:r>
              <a:rPr lang="en-US" dirty="0"/>
              <a:t> mutable string identifier</a:t>
            </a:r>
          </a:p>
        </p:txBody>
      </p:sp>
      <p:sp>
        <p:nvSpPr>
          <p:cNvPr id="27" name="TextBox 26">
            <a:extLst>
              <a:ext uri="{FF2B5EF4-FFF2-40B4-BE49-F238E27FC236}">
                <a16:creationId xmlns:a16="http://schemas.microsoft.com/office/drawing/2014/main" id="{9FFF8206-77C8-0FDA-F301-235C23803A32}"/>
              </a:ext>
            </a:extLst>
          </p:cNvPr>
          <p:cNvSpPr txBox="1"/>
          <p:nvPr/>
        </p:nvSpPr>
        <p:spPr>
          <a:xfrm>
            <a:off x="3879269" y="3365330"/>
            <a:ext cx="1573572"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31" name="TextBox 30">
            <a:extLst>
              <a:ext uri="{FF2B5EF4-FFF2-40B4-BE49-F238E27FC236}">
                <a16:creationId xmlns:a16="http://schemas.microsoft.com/office/drawing/2014/main" id="{EE5E6C26-9474-54D4-1EA1-552186FF54E3}"/>
              </a:ext>
            </a:extLst>
          </p:cNvPr>
          <p:cNvSpPr txBox="1"/>
          <p:nvPr/>
        </p:nvSpPr>
        <p:spPr>
          <a:xfrm>
            <a:off x="3871183" y="2416751"/>
            <a:ext cx="1581658" cy="646331"/>
          </a:xfrm>
          <a:prstGeom prst="rect">
            <a:avLst/>
          </a:prstGeom>
          <a:noFill/>
        </p:spPr>
        <p:txBody>
          <a:bodyPr wrap="square">
            <a:spAutoFit/>
          </a:bodyPr>
          <a:lstStyle/>
          <a:p>
            <a:pPr algn="ctr"/>
            <a:r>
              <a:rPr lang="en-US" dirty="0" err="1"/>
              <a:t>d</a:t>
            </a:r>
            <a:r>
              <a:rPr lang="en-US" dirty="0" err="1">
                <a:solidFill>
                  <a:schemeClr val="tx1"/>
                </a:solidFill>
              </a:rPr>
              <a:t>ebian</a:t>
            </a:r>
            <a:r>
              <a:rPr lang="en-US" altLang="ko-KR" dirty="0">
                <a:solidFill>
                  <a:schemeClr val="tx1"/>
                </a:solidFill>
              </a:rPr>
              <a:t>:</a:t>
            </a:r>
            <a:endParaRPr lang="en-US" dirty="0">
              <a:solidFill>
                <a:schemeClr val="tx1"/>
              </a:solidFill>
            </a:endParaRPr>
          </a:p>
          <a:p>
            <a:pPr algn="ctr"/>
            <a:r>
              <a:rPr lang="en-US" b="1" dirty="0"/>
              <a:t>b</a:t>
            </a:r>
            <a:r>
              <a:rPr lang="en-US" b="1" dirty="0">
                <a:solidFill>
                  <a:schemeClr val="tx1"/>
                </a:solidFill>
              </a:rPr>
              <a:t>ullseye-slim</a:t>
            </a:r>
          </a:p>
        </p:txBody>
      </p:sp>
      <p:cxnSp>
        <p:nvCxnSpPr>
          <p:cNvPr id="35" name="Straight Connector 34">
            <a:extLst>
              <a:ext uri="{FF2B5EF4-FFF2-40B4-BE49-F238E27FC236}">
                <a16:creationId xmlns:a16="http://schemas.microsoft.com/office/drawing/2014/main" id="{BF54F9A0-796E-5925-8DC0-139F227967CA}"/>
              </a:ext>
            </a:extLst>
          </p:cNvPr>
          <p:cNvCxnSpPr>
            <a:stCxn id="9" idx="1"/>
            <a:endCxn id="9" idx="3"/>
          </p:cNvCxnSpPr>
          <p:nvPr/>
        </p:nvCxnSpPr>
        <p:spPr>
          <a:xfrm>
            <a:off x="3884147" y="3202328"/>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9B71FF1-7436-84FC-9D30-B693CBB676D7}"/>
              </a:ext>
            </a:extLst>
          </p:cNvPr>
          <p:cNvCxnSpPr/>
          <p:nvPr/>
        </p:nvCxnSpPr>
        <p:spPr>
          <a:xfrm>
            <a:off x="6194980" y="3193143"/>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1C40687-CB09-A9BE-492D-2038073C1110}"/>
              </a:ext>
            </a:extLst>
          </p:cNvPr>
          <p:cNvCxnSpPr/>
          <p:nvPr/>
        </p:nvCxnSpPr>
        <p:spPr>
          <a:xfrm>
            <a:off x="6193973" y="4116957"/>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FA75F7BF-46E4-4BB5-F4DB-24058835B43C}"/>
              </a:ext>
            </a:extLst>
          </p:cNvPr>
          <p:cNvSpPr txBox="1"/>
          <p:nvPr/>
        </p:nvSpPr>
        <p:spPr>
          <a:xfrm>
            <a:off x="6227404" y="2430501"/>
            <a:ext cx="1537247" cy="646331"/>
          </a:xfrm>
          <a:prstGeom prst="rect">
            <a:avLst/>
          </a:prstGeom>
          <a:noFill/>
        </p:spPr>
        <p:txBody>
          <a:bodyPr wrap="square">
            <a:spAutoFit/>
          </a:bodyPr>
          <a:lstStyle/>
          <a:p>
            <a:pPr algn="ctr"/>
            <a:r>
              <a:rPr lang="en-US" dirty="0" err="1">
                <a:solidFill>
                  <a:schemeClr val="tx1"/>
                </a:solidFill>
              </a:rPr>
              <a:t>debian</a:t>
            </a:r>
            <a:endParaRPr lang="en-US" dirty="0">
              <a:solidFill>
                <a:schemeClr val="tx1"/>
              </a:solidFill>
            </a:endParaRPr>
          </a:p>
          <a:p>
            <a:pPr algn="ctr"/>
            <a:r>
              <a:rPr lang="en-US" b="1" dirty="0"/>
              <a:t>b</a:t>
            </a:r>
            <a:r>
              <a:rPr lang="en-US" b="1" dirty="0">
                <a:solidFill>
                  <a:schemeClr val="tx1"/>
                </a:solidFill>
              </a:rPr>
              <a:t>ullseye-slim</a:t>
            </a:r>
          </a:p>
        </p:txBody>
      </p:sp>
      <p:sp>
        <p:nvSpPr>
          <p:cNvPr id="39" name="TextBox 38">
            <a:extLst>
              <a:ext uri="{FF2B5EF4-FFF2-40B4-BE49-F238E27FC236}">
                <a16:creationId xmlns:a16="http://schemas.microsoft.com/office/drawing/2014/main" id="{EA75277C-1401-E6DD-934F-487E5AEDCD1F}"/>
              </a:ext>
            </a:extLst>
          </p:cNvPr>
          <p:cNvSpPr txBox="1"/>
          <p:nvPr/>
        </p:nvSpPr>
        <p:spPr>
          <a:xfrm>
            <a:off x="6210872" y="3317206"/>
            <a:ext cx="1553780"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40" name="TextBox 39">
            <a:extLst>
              <a:ext uri="{FF2B5EF4-FFF2-40B4-BE49-F238E27FC236}">
                <a16:creationId xmlns:a16="http://schemas.microsoft.com/office/drawing/2014/main" id="{0D1313B7-2B0B-FFD9-AFEB-5B73470B38CD}"/>
              </a:ext>
            </a:extLst>
          </p:cNvPr>
          <p:cNvSpPr txBox="1"/>
          <p:nvPr/>
        </p:nvSpPr>
        <p:spPr>
          <a:xfrm>
            <a:off x="6210872" y="4268036"/>
            <a:ext cx="1546917" cy="646331"/>
          </a:xfrm>
          <a:prstGeom prst="rect">
            <a:avLst/>
          </a:prstGeom>
          <a:noFill/>
        </p:spPr>
        <p:txBody>
          <a:bodyPr wrap="square" rtlCol="0">
            <a:spAutoFit/>
          </a:bodyPr>
          <a:lstStyle/>
          <a:p>
            <a:pPr algn="ctr"/>
            <a:r>
              <a:rPr lang="en-US" dirty="0" err="1"/>
              <a:t>orientdb</a:t>
            </a:r>
            <a:endParaRPr lang="en-US" dirty="0"/>
          </a:p>
          <a:p>
            <a:pPr algn="ctr"/>
            <a:r>
              <a:rPr lang="en-US" b="1" dirty="0"/>
              <a:t>2.2.37</a:t>
            </a:r>
            <a:endParaRPr lang="en-US" dirty="0"/>
          </a:p>
        </p:txBody>
      </p:sp>
      <p:pic>
        <p:nvPicPr>
          <p:cNvPr id="8" name="Picture 7">
            <a:extLst>
              <a:ext uri="{FF2B5EF4-FFF2-40B4-BE49-F238E27FC236}">
                <a16:creationId xmlns:a16="http://schemas.microsoft.com/office/drawing/2014/main" id="{6EF75391-70B6-13B5-0E0C-BCA766145159}"/>
              </a:ext>
            </a:extLst>
          </p:cNvPr>
          <p:cNvPicPr>
            <a:picLocks noChangeAspect="1"/>
          </p:cNvPicPr>
          <p:nvPr/>
        </p:nvPicPr>
        <p:blipFill>
          <a:blip r:embed="rId2"/>
          <a:stretch>
            <a:fillRect/>
          </a:stretch>
        </p:blipFill>
        <p:spPr>
          <a:xfrm>
            <a:off x="1607164" y="2327622"/>
            <a:ext cx="327446" cy="327446"/>
          </a:xfrm>
          <a:prstGeom prst="rect">
            <a:avLst/>
          </a:prstGeom>
        </p:spPr>
      </p:pic>
      <p:pic>
        <p:nvPicPr>
          <p:cNvPr id="10" name="Picture 9">
            <a:extLst>
              <a:ext uri="{FF2B5EF4-FFF2-40B4-BE49-F238E27FC236}">
                <a16:creationId xmlns:a16="http://schemas.microsoft.com/office/drawing/2014/main" id="{E9483658-B7A9-B6CC-6FD5-4E44A612EB55}"/>
              </a:ext>
            </a:extLst>
          </p:cNvPr>
          <p:cNvPicPr>
            <a:picLocks noChangeAspect="1"/>
          </p:cNvPicPr>
          <p:nvPr/>
        </p:nvPicPr>
        <p:blipFill>
          <a:blip r:embed="rId2"/>
          <a:stretch>
            <a:fillRect/>
          </a:stretch>
        </p:blipFill>
        <p:spPr>
          <a:xfrm>
            <a:off x="3897897" y="2336250"/>
            <a:ext cx="327446" cy="327446"/>
          </a:xfrm>
          <a:prstGeom prst="rect">
            <a:avLst/>
          </a:prstGeom>
        </p:spPr>
      </p:pic>
      <p:pic>
        <p:nvPicPr>
          <p:cNvPr id="12" name="Picture 11">
            <a:extLst>
              <a:ext uri="{FF2B5EF4-FFF2-40B4-BE49-F238E27FC236}">
                <a16:creationId xmlns:a16="http://schemas.microsoft.com/office/drawing/2014/main" id="{D029B062-2B92-D0B3-0494-149E2D902375}"/>
              </a:ext>
            </a:extLst>
          </p:cNvPr>
          <p:cNvPicPr>
            <a:picLocks noChangeAspect="1"/>
          </p:cNvPicPr>
          <p:nvPr/>
        </p:nvPicPr>
        <p:blipFill>
          <a:blip r:embed="rId2"/>
          <a:stretch>
            <a:fillRect/>
          </a:stretch>
        </p:blipFill>
        <p:spPr>
          <a:xfrm>
            <a:off x="6213243" y="2336250"/>
            <a:ext cx="327446" cy="327446"/>
          </a:xfrm>
          <a:prstGeom prst="rect">
            <a:avLst/>
          </a:prstGeom>
        </p:spPr>
      </p:pic>
      <p:sp>
        <p:nvSpPr>
          <p:cNvPr id="18" name="TextBox 17">
            <a:extLst>
              <a:ext uri="{FF2B5EF4-FFF2-40B4-BE49-F238E27FC236}">
                <a16:creationId xmlns:a16="http://schemas.microsoft.com/office/drawing/2014/main" id="{4A0C4BC1-F2FB-3356-D47E-35DDF86B4E96}"/>
              </a:ext>
            </a:extLst>
          </p:cNvPr>
          <p:cNvSpPr txBox="1"/>
          <p:nvPr/>
        </p:nvSpPr>
        <p:spPr>
          <a:xfrm>
            <a:off x="788307" y="3247338"/>
            <a:ext cx="2830169" cy="369332"/>
          </a:xfrm>
          <a:prstGeom prst="rect">
            <a:avLst/>
          </a:prstGeom>
          <a:noFill/>
        </p:spPr>
        <p:txBody>
          <a:bodyPr wrap="square">
            <a:spAutoFit/>
          </a:bodyPr>
          <a:lstStyle/>
          <a:p>
            <a:pPr algn="ctr"/>
            <a:r>
              <a:rPr lang="en-US" dirty="0" err="1">
                <a:latin typeface="Consolas" panose="020B0609020204030204" pitchFamily="49" charset="0"/>
                <a:cs typeface="Consolas" panose="020B0609020204030204" pitchFamily="49" charset="0"/>
              </a:rPr>
              <a:t>debian:</a:t>
            </a:r>
            <a:r>
              <a:rPr lang="en-US" b="1" dirty="0" err="1">
                <a:latin typeface="Consolas" panose="020B0609020204030204" pitchFamily="49" charset="0"/>
                <a:cs typeface="Consolas" panose="020B0609020204030204" pitchFamily="49" charset="0"/>
              </a:rPr>
              <a:t>bullseye-slim</a:t>
            </a:r>
            <a:endParaRPr lang="en-US"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0959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7F66-3ECE-6CCA-C4AF-43FD819A6EF8}"/>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BC8BFF39-C814-1BB3-8D8F-95F7EB856211}"/>
              </a:ext>
            </a:extLst>
          </p:cNvPr>
          <p:cNvSpPr/>
          <p:nvPr/>
        </p:nvSpPr>
        <p:spPr>
          <a:xfrm>
            <a:off x="1804049" y="3262522"/>
            <a:ext cx="1702297" cy="330732"/>
          </a:xfrm>
          <a:prstGeom prst="roundRect">
            <a:avLst>
              <a:gd name="adj" fmla="val 29212"/>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F60E0F3-B36F-9924-D47A-E878489455BA}"/>
              </a:ext>
            </a:extLst>
          </p:cNvPr>
          <p:cNvSpPr/>
          <p:nvPr/>
        </p:nvSpPr>
        <p:spPr>
          <a:xfrm>
            <a:off x="3884147" y="2256969"/>
            <a:ext cx="1563816" cy="1890717"/>
          </a:xfrm>
          <a:prstGeom prst="roundRect">
            <a:avLst>
              <a:gd name="adj" fmla="val 11831"/>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BEDF9E00-D910-E8DD-E1EC-6737E80CA1CF}"/>
              </a:ext>
            </a:extLst>
          </p:cNvPr>
          <p:cNvSpPr/>
          <p:nvPr/>
        </p:nvSpPr>
        <p:spPr>
          <a:xfrm>
            <a:off x="6197908" y="2251467"/>
            <a:ext cx="1563816" cy="2824693"/>
          </a:xfrm>
          <a:prstGeom prst="roundRect">
            <a:avLst>
              <a:gd name="adj" fmla="val 10512"/>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C96E0-BABF-85DF-4C6A-0C31F2390880}"/>
              </a:ext>
            </a:extLst>
          </p:cNvPr>
          <p:cNvSpPr>
            <a:spLocks noGrp="1"/>
          </p:cNvSpPr>
          <p:nvPr>
            <p:ph type="title"/>
          </p:nvPr>
        </p:nvSpPr>
        <p:spPr/>
        <p:txBody>
          <a:bodyPr/>
          <a:lstStyle/>
          <a:p>
            <a:r>
              <a:rPr lang="en-US" dirty="0"/>
              <a:t>Automatic Patching Mechanism in Containers</a:t>
            </a:r>
          </a:p>
        </p:txBody>
      </p:sp>
      <p:sp>
        <p:nvSpPr>
          <p:cNvPr id="4" name="Footer Placeholder 3">
            <a:extLst>
              <a:ext uri="{FF2B5EF4-FFF2-40B4-BE49-F238E27FC236}">
                <a16:creationId xmlns:a16="http://schemas.microsoft.com/office/drawing/2014/main" id="{E979FFC9-59E6-77F7-0F44-813BFAC88C12}"/>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sp>
        <p:nvSpPr>
          <p:cNvPr id="6" name="Rounded Rectangle 5">
            <a:extLst>
              <a:ext uri="{FF2B5EF4-FFF2-40B4-BE49-F238E27FC236}">
                <a16:creationId xmlns:a16="http://schemas.microsoft.com/office/drawing/2014/main" id="{210EB9D2-7C4A-068F-882D-8CFC8C53CB71}"/>
              </a:ext>
            </a:extLst>
          </p:cNvPr>
          <p:cNvSpPr/>
          <p:nvPr/>
        </p:nvSpPr>
        <p:spPr>
          <a:xfrm>
            <a:off x="1582055" y="2256969"/>
            <a:ext cx="1544061" cy="936174"/>
          </a:xfrm>
          <a:prstGeom prst="roundRect">
            <a:avLst/>
          </a:prstGeom>
          <a:solidFill>
            <a:schemeClr val="accent3">
              <a:lumMod val="40000"/>
              <a:lumOff val="60000"/>
              <a:alpha val="3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debian</a:t>
            </a:r>
            <a:endParaRPr lang="en-US" dirty="0">
              <a:solidFill>
                <a:schemeClr val="tx1"/>
              </a:solidFill>
            </a:endParaRPr>
          </a:p>
          <a:p>
            <a:pPr algn="ctr"/>
            <a:r>
              <a:rPr lang="en-US" b="1" dirty="0">
                <a:solidFill>
                  <a:schemeClr val="tx1"/>
                </a:solidFill>
                <a:cs typeface="Consolas" panose="020B0609020204030204" pitchFamily="49" charset="0"/>
              </a:rPr>
              <a:t>bullseye-slim</a:t>
            </a:r>
          </a:p>
        </p:txBody>
      </p:sp>
      <p:sp>
        <p:nvSpPr>
          <p:cNvPr id="13" name="TextBox 12">
            <a:extLst>
              <a:ext uri="{FF2B5EF4-FFF2-40B4-BE49-F238E27FC236}">
                <a16:creationId xmlns:a16="http://schemas.microsoft.com/office/drawing/2014/main" id="{99F58D00-EAE4-43CC-026A-56A0364BCA54}"/>
              </a:ext>
            </a:extLst>
          </p:cNvPr>
          <p:cNvSpPr txBox="1"/>
          <p:nvPr/>
        </p:nvSpPr>
        <p:spPr>
          <a:xfrm>
            <a:off x="5943738" y="5292257"/>
            <a:ext cx="2066301" cy="369332"/>
          </a:xfrm>
          <a:prstGeom prst="rect">
            <a:avLst/>
          </a:prstGeom>
          <a:noFill/>
        </p:spPr>
        <p:txBody>
          <a:bodyPr wrap="square">
            <a:spAutoFit/>
          </a:bodyPr>
          <a:lstStyle/>
          <a:p>
            <a:pPr algn="ctr"/>
            <a:r>
              <a:rPr lang="en-US" dirty="0">
                <a:solidFill>
                  <a:schemeClr val="tx1"/>
                </a:solidFill>
                <a:latin typeface="Consolas" panose="020B0609020204030204" pitchFamily="49" charset="0"/>
                <a:cs typeface="Consolas" panose="020B0609020204030204" pitchFamily="49" charset="0"/>
              </a:rPr>
              <a:t>orientdb</a:t>
            </a:r>
            <a:r>
              <a:rPr lang="en-US" dirty="0">
                <a:latin typeface="Consolas" panose="020B0609020204030204" pitchFamily="49" charset="0"/>
                <a:cs typeface="Consolas" panose="020B0609020204030204" pitchFamily="49" charset="0"/>
              </a:rPr>
              <a:t>:</a:t>
            </a:r>
            <a:r>
              <a:rPr lang="en-US" b="1" dirty="0">
                <a:solidFill>
                  <a:schemeClr val="tx1"/>
                </a:solidFill>
                <a:latin typeface="Consolas" panose="020B0609020204030204" pitchFamily="49" charset="0"/>
                <a:cs typeface="Consolas" panose="020B0609020204030204" pitchFamily="49" charset="0"/>
              </a:rPr>
              <a:t>2.2.37</a:t>
            </a:r>
            <a:endParaRPr lang="en-US" b="1" dirty="0">
              <a:latin typeface="Consolas" panose="020B0609020204030204" pitchFamily="49" charset="0"/>
              <a:cs typeface="Consolas" panose="020B0609020204030204" pitchFamily="49" charset="0"/>
            </a:endParaRPr>
          </a:p>
        </p:txBody>
      </p:sp>
      <p:sp>
        <p:nvSpPr>
          <p:cNvPr id="15" name="TextBox 14">
            <a:extLst>
              <a:ext uri="{FF2B5EF4-FFF2-40B4-BE49-F238E27FC236}">
                <a16:creationId xmlns:a16="http://schemas.microsoft.com/office/drawing/2014/main" id="{1BAC1F88-CE95-E815-D3B3-6DBEDEF745A8}"/>
              </a:ext>
            </a:extLst>
          </p:cNvPr>
          <p:cNvSpPr txBox="1"/>
          <p:nvPr/>
        </p:nvSpPr>
        <p:spPr>
          <a:xfrm>
            <a:off x="3419719" y="4364926"/>
            <a:ext cx="2491536" cy="369332"/>
          </a:xfrm>
          <a:prstGeom prst="rect">
            <a:avLst/>
          </a:prstGeom>
          <a:noFill/>
        </p:spPr>
        <p:txBody>
          <a:bodyPr wrap="square">
            <a:spAutoFit/>
          </a:bodyPr>
          <a:lstStyle/>
          <a:p>
            <a:pPr algn="ctr"/>
            <a:r>
              <a:rPr lang="en-US" dirty="0">
                <a:latin typeface="Consolas" panose="020B0609020204030204" pitchFamily="49" charset="0"/>
                <a:cs typeface="Consolas" panose="020B0609020204030204" pitchFamily="49" charset="0"/>
              </a:rPr>
              <a:t>openjdk</a:t>
            </a:r>
            <a:r>
              <a:rPr lang="en-US" b="1" dirty="0">
                <a:latin typeface="Consolas" panose="020B0609020204030204" pitchFamily="49" charset="0"/>
                <a:cs typeface="Consolas" panose="020B0609020204030204" pitchFamily="49" charset="0"/>
              </a:rPr>
              <a:t>:8-jdk-slim</a:t>
            </a:r>
          </a:p>
        </p:txBody>
      </p:sp>
      <p:sp>
        <p:nvSpPr>
          <p:cNvPr id="19" name="Right Brace 18">
            <a:extLst>
              <a:ext uri="{FF2B5EF4-FFF2-40B4-BE49-F238E27FC236}">
                <a16:creationId xmlns:a16="http://schemas.microsoft.com/office/drawing/2014/main" id="{588D236B-4C76-30C4-4068-5C2BFDB78290}"/>
              </a:ext>
            </a:extLst>
          </p:cNvPr>
          <p:cNvSpPr/>
          <p:nvPr/>
        </p:nvSpPr>
        <p:spPr>
          <a:xfrm rot="5400000">
            <a:off x="2559094" y="2858180"/>
            <a:ext cx="209384" cy="1657617"/>
          </a:xfrm>
          <a:prstGeom prst="rightBrace">
            <a:avLst>
              <a:gd name="adj1" fmla="val 134244"/>
              <a:gd name="adj2" fmla="val 50000"/>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76D1DE1C-B6CA-AC53-D450-4E0F39BDF030}"/>
              </a:ext>
            </a:extLst>
          </p:cNvPr>
          <p:cNvSpPr txBox="1"/>
          <p:nvPr/>
        </p:nvSpPr>
        <p:spPr>
          <a:xfrm>
            <a:off x="1756413" y="3737620"/>
            <a:ext cx="1814745" cy="646331"/>
          </a:xfrm>
          <a:prstGeom prst="rect">
            <a:avLst/>
          </a:prstGeom>
          <a:noFill/>
        </p:spPr>
        <p:txBody>
          <a:bodyPr wrap="square" rtlCol="0">
            <a:spAutoFit/>
          </a:bodyPr>
          <a:lstStyle/>
          <a:p>
            <a:pPr algn="ctr"/>
            <a:r>
              <a:rPr lang="en-US" b="1" dirty="0"/>
              <a:t>Tag</a:t>
            </a:r>
            <a:r>
              <a:rPr lang="en-US" altLang="ko-KR" dirty="0"/>
              <a:t>:</a:t>
            </a:r>
            <a:r>
              <a:rPr lang="en-US" dirty="0"/>
              <a:t> mutable string identifier</a:t>
            </a:r>
          </a:p>
        </p:txBody>
      </p:sp>
      <p:sp>
        <p:nvSpPr>
          <p:cNvPr id="27" name="TextBox 26">
            <a:extLst>
              <a:ext uri="{FF2B5EF4-FFF2-40B4-BE49-F238E27FC236}">
                <a16:creationId xmlns:a16="http://schemas.microsoft.com/office/drawing/2014/main" id="{F0BAF8EC-7F42-89CC-C5BD-55A76F65218F}"/>
              </a:ext>
            </a:extLst>
          </p:cNvPr>
          <p:cNvSpPr txBox="1"/>
          <p:nvPr/>
        </p:nvSpPr>
        <p:spPr>
          <a:xfrm>
            <a:off x="3879269" y="3365330"/>
            <a:ext cx="1573572"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31" name="TextBox 30">
            <a:extLst>
              <a:ext uri="{FF2B5EF4-FFF2-40B4-BE49-F238E27FC236}">
                <a16:creationId xmlns:a16="http://schemas.microsoft.com/office/drawing/2014/main" id="{DE3D5C6A-C7A6-4B85-B482-40ACAF7C2080}"/>
              </a:ext>
            </a:extLst>
          </p:cNvPr>
          <p:cNvSpPr txBox="1"/>
          <p:nvPr/>
        </p:nvSpPr>
        <p:spPr>
          <a:xfrm>
            <a:off x="3871183" y="2416751"/>
            <a:ext cx="1581658" cy="646331"/>
          </a:xfrm>
          <a:prstGeom prst="rect">
            <a:avLst/>
          </a:prstGeom>
          <a:noFill/>
        </p:spPr>
        <p:txBody>
          <a:bodyPr wrap="square">
            <a:spAutoFit/>
          </a:bodyPr>
          <a:lstStyle/>
          <a:p>
            <a:pPr algn="ctr"/>
            <a:r>
              <a:rPr lang="en-US" dirty="0" err="1"/>
              <a:t>d</a:t>
            </a:r>
            <a:r>
              <a:rPr lang="en-US" dirty="0" err="1">
                <a:solidFill>
                  <a:schemeClr val="tx1"/>
                </a:solidFill>
              </a:rPr>
              <a:t>ebian</a:t>
            </a:r>
            <a:r>
              <a:rPr lang="en-US" altLang="ko-KR" dirty="0">
                <a:solidFill>
                  <a:schemeClr val="tx1"/>
                </a:solidFill>
              </a:rPr>
              <a:t>:</a:t>
            </a:r>
            <a:endParaRPr lang="en-US" dirty="0">
              <a:solidFill>
                <a:schemeClr val="tx1"/>
              </a:solidFill>
            </a:endParaRPr>
          </a:p>
          <a:p>
            <a:pPr algn="ctr"/>
            <a:r>
              <a:rPr lang="en-US" b="1" dirty="0"/>
              <a:t>b</a:t>
            </a:r>
            <a:r>
              <a:rPr lang="en-US" b="1" dirty="0">
                <a:solidFill>
                  <a:schemeClr val="tx1"/>
                </a:solidFill>
              </a:rPr>
              <a:t>ullseye-slim</a:t>
            </a:r>
          </a:p>
        </p:txBody>
      </p:sp>
      <p:cxnSp>
        <p:nvCxnSpPr>
          <p:cNvPr id="35" name="Straight Connector 34">
            <a:extLst>
              <a:ext uri="{FF2B5EF4-FFF2-40B4-BE49-F238E27FC236}">
                <a16:creationId xmlns:a16="http://schemas.microsoft.com/office/drawing/2014/main" id="{07E1F0E4-40EA-2DF6-EED6-5672FA8D5DF3}"/>
              </a:ext>
            </a:extLst>
          </p:cNvPr>
          <p:cNvCxnSpPr>
            <a:stCxn id="9" idx="1"/>
            <a:endCxn id="9" idx="3"/>
          </p:cNvCxnSpPr>
          <p:nvPr/>
        </p:nvCxnSpPr>
        <p:spPr>
          <a:xfrm>
            <a:off x="3884147" y="3202328"/>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64CBCE1-BEB1-100B-5765-0E54F97EFD26}"/>
              </a:ext>
            </a:extLst>
          </p:cNvPr>
          <p:cNvCxnSpPr/>
          <p:nvPr/>
        </p:nvCxnSpPr>
        <p:spPr>
          <a:xfrm>
            <a:off x="6194980" y="3193143"/>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EDCD0BF-9ECB-CF4F-BD8F-C90D08D668EF}"/>
              </a:ext>
            </a:extLst>
          </p:cNvPr>
          <p:cNvCxnSpPr/>
          <p:nvPr/>
        </p:nvCxnSpPr>
        <p:spPr>
          <a:xfrm>
            <a:off x="6193973" y="4116957"/>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F1BB2A-B0C1-D04D-FC64-1EAB7F78C3E4}"/>
              </a:ext>
            </a:extLst>
          </p:cNvPr>
          <p:cNvSpPr txBox="1"/>
          <p:nvPr/>
        </p:nvSpPr>
        <p:spPr>
          <a:xfrm>
            <a:off x="6227404" y="2430501"/>
            <a:ext cx="1537247" cy="646331"/>
          </a:xfrm>
          <a:prstGeom prst="rect">
            <a:avLst/>
          </a:prstGeom>
          <a:noFill/>
        </p:spPr>
        <p:txBody>
          <a:bodyPr wrap="square">
            <a:spAutoFit/>
          </a:bodyPr>
          <a:lstStyle/>
          <a:p>
            <a:pPr algn="ctr"/>
            <a:r>
              <a:rPr lang="en-US" dirty="0" err="1">
                <a:solidFill>
                  <a:schemeClr val="tx1"/>
                </a:solidFill>
              </a:rPr>
              <a:t>debian</a:t>
            </a:r>
            <a:endParaRPr lang="en-US" dirty="0">
              <a:solidFill>
                <a:schemeClr val="tx1"/>
              </a:solidFill>
            </a:endParaRPr>
          </a:p>
          <a:p>
            <a:pPr algn="ctr"/>
            <a:r>
              <a:rPr lang="en-US" b="1" dirty="0"/>
              <a:t>b</a:t>
            </a:r>
            <a:r>
              <a:rPr lang="en-US" b="1" dirty="0">
                <a:solidFill>
                  <a:schemeClr val="tx1"/>
                </a:solidFill>
              </a:rPr>
              <a:t>ullseye-slim</a:t>
            </a:r>
          </a:p>
        </p:txBody>
      </p:sp>
      <p:sp>
        <p:nvSpPr>
          <p:cNvPr id="39" name="TextBox 38">
            <a:extLst>
              <a:ext uri="{FF2B5EF4-FFF2-40B4-BE49-F238E27FC236}">
                <a16:creationId xmlns:a16="http://schemas.microsoft.com/office/drawing/2014/main" id="{6CF95F14-BB81-7552-8D83-718124360A96}"/>
              </a:ext>
            </a:extLst>
          </p:cNvPr>
          <p:cNvSpPr txBox="1"/>
          <p:nvPr/>
        </p:nvSpPr>
        <p:spPr>
          <a:xfrm>
            <a:off x="6210872" y="3317206"/>
            <a:ext cx="1553780"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40" name="TextBox 39">
            <a:extLst>
              <a:ext uri="{FF2B5EF4-FFF2-40B4-BE49-F238E27FC236}">
                <a16:creationId xmlns:a16="http://schemas.microsoft.com/office/drawing/2014/main" id="{5FF42EE8-BA0D-2102-5008-02A933363CB7}"/>
              </a:ext>
            </a:extLst>
          </p:cNvPr>
          <p:cNvSpPr txBox="1"/>
          <p:nvPr/>
        </p:nvSpPr>
        <p:spPr>
          <a:xfrm>
            <a:off x="6210872" y="4268036"/>
            <a:ext cx="1546917" cy="646331"/>
          </a:xfrm>
          <a:prstGeom prst="rect">
            <a:avLst/>
          </a:prstGeom>
          <a:noFill/>
        </p:spPr>
        <p:txBody>
          <a:bodyPr wrap="square" rtlCol="0">
            <a:spAutoFit/>
          </a:bodyPr>
          <a:lstStyle/>
          <a:p>
            <a:pPr algn="ctr"/>
            <a:r>
              <a:rPr lang="en-US" dirty="0" err="1"/>
              <a:t>orientdb</a:t>
            </a:r>
            <a:endParaRPr lang="en-US" dirty="0"/>
          </a:p>
          <a:p>
            <a:pPr algn="ctr"/>
            <a:r>
              <a:rPr lang="en-US" b="1" dirty="0"/>
              <a:t>2.2.37</a:t>
            </a:r>
            <a:endParaRPr lang="en-US" dirty="0"/>
          </a:p>
        </p:txBody>
      </p:sp>
      <p:pic>
        <p:nvPicPr>
          <p:cNvPr id="10" name="Picture 9">
            <a:extLst>
              <a:ext uri="{FF2B5EF4-FFF2-40B4-BE49-F238E27FC236}">
                <a16:creationId xmlns:a16="http://schemas.microsoft.com/office/drawing/2014/main" id="{E58616B5-A01A-1F2B-B5E1-41DBFBD49D8D}"/>
              </a:ext>
            </a:extLst>
          </p:cNvPr>
          <p:cNvPicPr>
            <a:picLocks noChangeAspect="1"/>
          </p:cNvPicPr>
          <p:nvPr/>
        </p:nvPicPr>
        <p:blipFill>
          <a:blip r:embed="rId2"/>
          <a:stretch>
            <a:fillRect/>
          </a:stretch>
        </p:blipFill>
        <p:spPr>
          <a:xfrm>
            <a:off x="3897897" y="2336250"/>
            <a:ext cx="327446" cy="327446"/>
          </a:xfrm>
          <a:prstGeom prst="rect">
            <a:avLst/>
          </a:prstGeom>
        </p:spPr>
      </p:pic>
      <p:pic>
        <p:nvPicPr>
          <p:cNvPr id="12" name="Picture 11">
            <a:extLst>
              <a:ext uri="{FF2B5EF4-FFF2-40B4-BE49-F238E27FC236}">
                <a16:creationId xmlns:a16="http://schemas.microsoft.com/office/drawing/2014/main" id="{FA7255AD-8E94-6631-1FC6-77DA34FA20AD}"/>
              </a:ext>
            </a:extLst>
          </p:cNvPr>
          <p:cNvPicPr>
            <a:picLocks noChangeAspect="1"/>
          </p:cNvPicPr>
          <p:nvPr/>
        </p:nvPicPr>
        <p:blipFill>
          <a:blip r:embed="rId2"/>
          <a:stretch>
            <a:fillRect/>
          </a:stretch>
        </p:blipFill>
        <p:spPr>
          <a:xfrm>
            <a:off x="6213243" y="2336250"/>
            <a:ext cx="327446" cy="327446"/>
          </a:xfrm>
          <a:prstGeom prst="rect">
            <a:avLst/>
          </a:prstGeom>
        </p:spPr>
      </p:pic>
      <p:sp>
        <p:nvSpPr>
          <p:cNvPr id="18" name="TextBox 17">
            <a:extLst>
              <a:ext uri="{FF2B5EF4-FFF2-40B4-BE49-F238E27FC236}">
                <a16:creationId xmlns:a16="http://schemas.microsoft.com/office/drawing/2014/main" id="{DE006C13-5D86-3BC7-570B-B0C802B13EE9}"/>
              </a:ext>
            </a:extLst>
          </p:cNvPr>
          <p:cNvSpPr txBox="1"/>
          <p:nvPr/>
        </p:nvSpPr>
        <p:spPr>
          <a:xfrm>
            <a:off x="788307" y="3247338"/>
            <a:ext cx="2830169" cy="369332"/>
          </a:xfrm>
          <a:prstGeom prst="rect">
            <a:avLst/>
          </a:prstGeom>
          <a:noFill/>
        </p:spPr>
        <p:txBody>
          <a:bodyPr wrap="square">
            <a:spAutoFit/>
          </a:bodyPr>
          <a:lstStyle/>
          <a:p>
            <a:pPr algn="ctr"/>
            <a:r>
              <a:rPr lang="en-US" dirty="0" err="1">
                <a:latin typeface="Consolas" panose="020B0609020204030204" pitchFamily="49" charset="0"/>
                <a:cs typeface="Consolas" panose="020B0609020204030204" pitchFamily="49" charset="0"/>
              </a:rPr>
              <a:t>debian:</a:t>
            </a:r>
            <a:r>
              <a:rPr lang="en-US" b="1" dirty="0" err="1">
                <a:latin typeface="Consolas" panose="020B0609020204030204" pitchFamily="49" charset="0"/>
                <a:cs typeface="Consolas" panose="020B0609020204030204" pitchFamily="49" charset="0"/>
              </a:rPr>
              <a:t>bullseye-slim</a:t>
            </a:r>
            <a:endParaRPr lang="en-US" b="1" dirty="0">
              <a:latin typeface="Consolas" panose="020B0609020204030204" pitchFamily="49" charset="0"/>
              <a:cs typeface="Consolas" panose="020B0609020204030204" pitchFamily="49" charset="0"/>
            </a:endParaRPr>
          </a:p>
        </p:txBody>
      </p:sp>
      <p:pic>
        <p:nvPicPr>
          <p:cNvPr id="3" name="Picture 2">
            <a:extLst>
              <a:ext uri="{FF2B5EF4-FFF2-40B4-BE49-F238E27FC236}">
                <a16:creationId xmlns:a16="http://schemas.microsoft.com/office/drawing/2014/main" id="{784CB027-32DA-3E66-15DB-1DF2C14A9CF2}"/>
              </a:ext>
            </a:extLst>
          </p:cNvPr>
          <p:cNvPicPr>
            <a:picLocks noChangeAspect="1"/>
          </p:cNvPicPr>
          <p:nvPr/>
        </p:nvPicPr>
        <p:blipFill>
          <a:blip r:embed="rId3"/>
          <a:stretch>
            <a:fillRect/>
          </a:stretch>
        </p:blipFill>
        <p:spPr>
          <a:xfrm>
            <a:off x="1577177" y="2289749"/>
            <a:ext cx="404979" cy="404979"/>
          </a:xfrm>
          <a:prstGeom prst="rect">
            <a:avLst/>
          </a:prstGeom>
        </p:spPr>
      </p:pic>
    </p:spTree>
    <p:extLst>
      <p:ext uri="{BB962C8B-B14F-4D97-AF65-F5344CB8AC3E}">
        <p14:creationId xmlns:p14="http://schemas.microsoft.com/office/powerpoint/2010/main" val="136984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CAC3-CA32-A751-99E8-B38740C1ED04}"/>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33D99A9D-3AD4-1084-97C1-B51D1FBDDC7E}"/>
              </a:ext>
            </a:extLst>
          </p:cNvPr>
          <p:cNvSpPr/>
          <p:nvPr/>
        </p:nvSpPr>
        <p:spPr>
          <a:xfrm>
            <a:off x="1804049" y="3262522"/>
            <a:ext cx="1702297" cy="330732"/>
          </a:xfrm>
          <a:prstGeom prst="roundRect">
            <a:avLst>
              <a:gd name="adj" fmla="val 29212"/>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5A780B5-426A-BDD0-5178-D3ABA59B867C}"/>
              </a:ext>
            </a:extLst>
          </p:cNvPr>
          <p:cNvSpPr/>
          <p:nvPr/>
        </p:nvSpPr>
        <p:spPr>
          <a:xfrm>
            <a:off x="3884147" y="2256969"/>
            <a:ext cx="1563816" cy="1890717"/>
          </a:xfrm>
          <a:prstGeom prst="roundRect">
            <a:avLst>
              <a:gd name="adj" fmla="val 11831"/>
            </a:avLst>
          </a:prstGeom>
          <a:solidFill>
            <a:schemeClr val="accent3">
              <a:lumMod val="40000"/>
              <a:lumOff val="60000"/>
              <a:alpha val="3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7AE6BC94-0A31-CA75-FFBE-D9E15B723E83}"/>
              </a:ext>
            </a:extLst>
          </p:cNvPr>
          <p:cNvSpPr/>
          <p:nvPr/>
        </p:nvSpPr>
        <p:spPr>
          <a:xfrm>
            <a:off x="6197908" y="2251467"/>
            <a:ext cx="1563816" cy="2824693"/>
          </a:xfrm>
          <a:prstGeom prst="roundRect">
            <a:avLst>
              <a:gd name="adj" fmla="val 10512"/>
            </a:avLst>
          </a:prstGeom>
          <a:solidFill>
            <a:schemeClr val="accent3">
              <a:lumMod val="40000"/>
              <a:lumOff val="60000"/>
              <a:alpha val="3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D4EB4-7352-DCEC-41F1-781AC73E648C}"/>
              </a:ext>
            </a:extLst>
          </p:cNvPr>
          <p:cNvSpPr>
            <a:spLocks noGrp="1"/>
          </p:cNvSpPr>
          <p:nvPr>
            <p:ph type="title"/>
          </p:nvPr>
        </p:nvSpPr>
        <p:spPr/>
        <p:txBody>
          <a:bodyPr/>
          <a:lstStyle/>
          <a:p>
            <a:r>
              <a:rPr lang="en-US" dirty="0"/>
              <a:t>Automatic Patching Mechanism in Containers</a:t>
            </a:r>
          </a:p>
        </p:txBody>
      </p:sp>
      <p:sp>
        <p:nvSpPr>
          <p:cNvPr id="4" name="Footer Placeholder 3">
            <a:extLst>
              <a:ext uri="{FF2B5EF4-FFF2-40B4-BE49-F238E27FC236}">
                <a16:creationId xmlns:a16="http://schemas.microsoft.com/office/drawing/2014/main" id="{C3CE8CFB-D187-3A04-F9DC-4DB9432959B8}"/>
              </a:ext>
            </a:extLst>
          </p:cNvPr>
          <p:cNvSpPr>
            <a:spLocks noGrp="1"/>
          </p:cNvSpPr>
          <p:nvPr>
            <p:ph type="ftr" sz="quarter" idx="11"/>
          </p:nvPr>
        </p:nvSpPr>
        <p:spPr/>
        <p:txBody>
          <a:bodyPr/>
          <a:lstStyle/>
          <a:p>
            <a:r>
              <a:rPr lang="en-US" dirty="0"/>
              <a:t>Death Is Not the End: A Longitudinal Study on the Impact of Automatic Updates  on Container Vulnerability Lifespans</a:t>
            </a:r>
          </a:p>
        </p:txBody>
      </p:sp>
      <p:sp>
        <p:nvSpPr>
          <p:cNvPr id="6" name="Rounded Rectangle 5">
            <a:extLst>
              <a:ext uri="{FF2B5EF4-FFF2-40B4-BE49-F238E27FC236}">
                <a16:creationId xmlns:a16="http://schemas.microsoft.com/office/drawing/2014/main" id="{13B913E6-D903-2ACB-C75D-33A0AF4FDA50}"/>
              </a:ext>
            </a:extLst>
          </p:cNvPr>
          <p:cNvSpPr/>
          <p:nvPr/>
        </p:nvSpPr>
        <p:spPr>
          <a:xfrm>
            <a:off x="1582055" y="2256969"/>
            <a:ext cx="1544061" cy="936174"/>
          </a:xfrm>
          <a:prstGeom prst="roundRect">
            <a:avLst/>
          </a:prstGeom>
          <a:solidFill>
            <a:schemeClr val="accent3">
              <a:lumMod val="40000"/>
              <a:lumOff val="60000"/>
              <a:alpha val="3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debian</a:t>
            </a:r>
            <a:endParaRPr lang="en-US" dirty="0">
              <a:solidFill>
                <a:schemeClr val="tx1"/>
              </a:solidFill>
            </a:endParaRPr>
          </a:p>
          <a:p>
            <a:pPr algn="ctr"/>
            <a:r>
              <a:rPr lang="en-US" b="1" dirty="0">
                <a:solidFill>
                  <a:schemeClr val="tx1"/>
                </a:solidFill>
                <a:cs typeface="Consolas" panose="020B0609020204030204" pitchFamily="49" charset="0"/>
              </a:rPr>
              <a:t>bullseye-slim</a:t>
            </a:r>
          </a:p>
        </p:txBody>
      </p:sp>
      <p:sp>
        <p:nvSpPr>
          <p:cNvPr id="13" name="TextBox 12">
            <a:extLst>
              <a:ext uri="{FF2B5EF4-FFF2-40B4-BE49-F238E27FC236}">
                <a16:creationId xmlns:a16="http://schemas.microsoft.com/office/drawing/2014/main" id="{508915D3-79C5-1682-86B0-784AF29866EC}"/>
              </a:ext>
            </a:extLst>
          </p:cNvPr>
          <p:cNvSpPr txBox="1"/>
          <p:nvPr/>
        </p:nvSpPr>
        <p:spPr>
          <a:xfrm>
            <a:off x="5943738" y="5292257"/>
            <a:ext cx="2066301" cy="369332"/>
          </a:xfrm>
          <a:prstGeom prst="rect">
            <a:avLst/>
          </a:prstGeom>
          <a:noFill/>
        </p:spPr>
        <p:txBody>
          <a:bodyPr wrap="square">
            <a:spAutoFit/>
          </a:bodyPr>
          <a:lstStyle/>
          <a:p>
            <a:pPr algn="ctr"/>
            <a:r>
              <a:rPr lang="en-US" dirty="0">
                <a:solidFill>
                  <a:schemeClr val="tx1"/>
                </a:solidFill>
                <a:latin typeface="Consolas" panose="020B0609020204030204" pitchFamily="49" charset="0"/>
                <a:cs typeface="Consolas" panose="020B0609020204030204" pitchFamily="49" charset="0"/>
              </a:rPr>
              <a:t>orientdb</a:t>
            </a:r>
            <a:r>
              <a:rPr lang="en-US" dirty="0">
                <a:latin typeface="Consolas" panose="020B0609020204030204" pitchFamily="49" charset="0"/>
                <a:cs typeface="Consolas" panose="020B0609020204030204" pitchFamily="49" charset="0"/>
              </a:rPr>
              <a:t>:</a:t>
            </a:r>
            <a:r>
              <a:rPr lang="en-US" b="1" dirty="0">
                <a:solidFill>
                  <a:schemeClr val="tx1"/>
                </a:solidFill>
                <a:latin typeface="Consolas" panose="020B0609020204030204" pitchFamily="49" charset="0"/>
                <a:cs typeface="Consolas" panose="020B0609020204030204" pitchFamily="49" charset="0"/>
              </a:rPr>
              <a:t>2.2.37</a:t>
            </a:r>
            <a:endParaRPr lang="en-US" b="1" dirty="0">
              <a:latin typeface="Consolas" panose="020B0609020204030204" pitchFamily="49" charset="0"/>
              <a:cs typeface="Consolas" panose="020B0609020204030204" pitchFamily="49" charset="0"/>
            </a:endParaRPr>
          </a:p>
        </p:txBody>
      </p:sp>
      <p:sp>
        <p:nvSpPr>
          <p:cNvPr id="15" name="TextBox 14">
            <a:extLst>
              <a:ext uri="{FF2B5EF4-FFF2-40B4-BE49-F238E27FC236}">
                <a16:creationId xmlns:a16="http://schemas.microsoft.com/office/drawing/2014/main" id="{37855D2E-8BE0-D2F1-A374-4DAD9DE1115C}"/>
              </a:ext>
            </a:extLst>
          </p:cNvPr>
          <p:cNvSpPr txBox="1"/>
          <p:nvPr/>
        </p:nvSpPr>
        <p:spPr>
          <a:xfrm>
            <a:off x="3419719" y="4364926"/>
            <a:ext cx="2491536" cy="369332"/>
          </a:xfrm>
          <a:prstGeom prst="rect">
            <a:avLst/>
          </a:prstGeom>
          <a:noFill/>
        </p:spPr>
        <p:txBody>
          <a:bodyPr wrap="square">
            <a:spAutoFit/>
          </a:bodyPr>
          <a:lstStyle/>
          <a:p>
            <a:pPr algn="ctr"/>
            <a:r>
              <a:rPr lang="en-US" dirty="0">
                <a:latin typeface="Consolas" panose="020B0609020204030204" pitchFamily="49" charset="0"/>
                <a:cs typeface="Consolas" panose="020B0609020204030204" pitchFamily="49" charset="0"/>
              </a:rPr>
              <a:t>openjdk</a:t>
            </a:r>
            <a:r>
              <a:rPr lang="en-US" b="1" dirty="0">
                <a:latin typeface="Consolas" panose="020B0609020204030204" pitchFamily="49" charset="0"/>
                <a:cs typeface="Consolas" panose="020B0609020204030204" pitchFamily="49" charset="0"/>
              </a:rPr>
              <a:t>:8-jdk-slim</a:t>
            </a:r>
          </a:p>
        </p:txBody>
      </p:sp>
      <p:sp>
        <p:nvSpPr>
          <p:cNvPr id="19" name="Right Brace 18">
            <a:extLst>
              <a:ext uri="{FF2B5EF4-FFF2-40B4-BE49-F238E27FC236}">
                <a16:creationId xmlns:a16="http://schemas.microsoft.com/office/drawing/2014/main" id="{D4A2261F-438E-5AB2-788B-073D860DEA70}"/>
              </a:ext>
            </a:extLst>
          </p:cNvPr>
          <p:cNvSpPr/>
          <p:nvPr/>
        </p:nvSpPr>
        <p:spPr>
          <a:xfrm rot="5400000">
            <a:off x="2559094" y="2858180"/>
            <a:ext cx="209384" cy="1657617"/>
          </a:xfrm>
          <a:prstGeom prst="rightBrace">
            <a:avLst>
              <a:gd name="adj1" fmla="val 134244"/>
              <a:gd name="adj2" fmla="val 50000"/>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9F14C268-E652-65EE-9191-106668F3325E}"/>
              </a:ext>
            </a:extLst>
          </p:cNvPr>
          <p:cNvSpPr txBox="1"/>
          <p:nvPr/>
        </p:nvSpPr>
        <p:spPr>
          <a:xfrm>
            <a:off x="1756413" y="3737620"/>
            <a:ext cx="1814745" cy="646331"/>
          </a:xfrm>
          <a:prstGeom prst="rect">
            <a:avLst/>
          </a:prstGeom>
          <a:noFill/>
        </p:spPr>
        <p:txBody>
          <a:bodyPr wrap="square" rtlCol="0">
            <a:spAutoFit/>
          </a:bodyPr>
          <a:lstStyle/>
          <a:p>
            <a:pPr algn="ctr"/>
            <a:r>
              <a:rPr lang="en-US" b="1" dirty="0"/>
              <a:t>Tag</a:t>
            </a:r>
            <a:r>
              <a:rPr lang="en-US" altLang="ko-KR" dirty="0"/>
              <a:t>:</a:t>
            </a:r>
            <a:r>
              <a:rPr lang="en-US" dirty="0"/>
              <a:t> mutable string identifier</a:t>
            </a:r>
          </a:p>
        </p:txBody>
      </p:sp>
      <p:sp>
        <p:nvSpPr>
          <p:cNvPr id="27" name="TextBox 26">
            <a:extLst>
              <a:ext uri="{FF2B5EF4-FFF2-40B4-BE49-F238E27FC236}">
                <a16:creationId xmlns:a16="http://schemas.microsoft.com/office/drawing/2014/main" id="{45012F12-F9D3-7D2D-D904-BCB276172822}"/>
              </a:ext>
            </a:extLst>
          </p:cNvPr>
          <p:cNvSpPr txBox="1"/>
          <p:nvPr/>
        </p:nvSpPr>
        <p:spPr>
          <a:xfrm>
            <a:off x="3879269" y="3365330"/>
            <a:ext cx="1573572"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31" name="TextBox 30">
            <a:extLst>
              <a:ext uri="{FF2B5EF4-FFF2-40B4-BE49-F238E27FC236}">
                <a16:creationId xmlns:a16="http://schemas.microsoft.com/office/drawing/2014/main" id="{A0C2FDD8-2212-AA35-00F4-E628307D482E}"/>
              </a:ext>
            </a:extLst>
          </p:cNvPr>
          <p:cNvSpPr txBox="1"/>
          <p:nvPr/>
        </p:nvSpPr>
        <p:spPr>
          <a:xfrm>
            <a:off x="3871183" y="2416751"/>
            <a:ext cx="1581658" cy="646331"/>
          </a:xfrm>
          <a:prstGeom prst="rect">
            <a:avLst/>
          </a:prstGeom>
          <a:noFill/>
        </p:spPr>
        <p:txBody>
          <a:bodyPr wrap="square">
            <a:spAutoFit/>
          </a:bodyPr>
          <a:lstStyle/>
          <a:p>
            <a:pPr algn="ctr"/>
            <a:r>
              <a:rPr lang="en-US" dirty="0" err="1"/>
              <a:t>d</a:t>
            </a:r>
            <a:r>
              <a:rPr lang="en-US" dirty="0" err="1">
                <a:solidFill>
                  <a:schemeClr val="tx1"/>
                </a:solidFill>
              </a:rPr>
              <a:t>ebian</a:t>
            </a:r>
            <a:r>
              <a:rPr lang="en-US" altLang="ko-KR" dirty="0">
                <a:solidFill>
                  <a:schemeClr val="tx1"/>
                </a:solidFill>
              </a:rPr>
              <a:t>:</a:t>
            </a:r>
            <a:endParaRPr lang="en-US" dirty="0">
              <a:solidFill>
                <a:schemeClr val="tx1"/>
              </a:solidFill>
            </a:endParaRPr>
          </a:p>
          <a:p>
            <a:pPr algn="ctr"/>
            <a:r>
              <a:rPr lang="en-US" b="1" dirty="0"/>
              <a:t>b</a:t>
            </a:r>
            <a:r>
              <a:rPr lang="en-US" b="1" dirty="0">
                <a:solidFill>
                  <a:schemeClr val="tx1"/>
                </a:solidFill>
              </a:rPr>
              <a:t>ullseye-slim</a:t>
            </a:r>
          </a:p>
        </p:txBody>
      </p:sp>
      <p:cxnSp>
        <p:nvCxnSpPr>
          <p:cNvPr id="35" name="Straight Connector 34">
            <a:extLst>
              <a:ext uri="{FF2B5EF4-FFF2-40B4-BE49-F238E27FC236}">
                <a16:creationId xmlns:a16="http://schemas.microsoft.com/office/drawing/2014/main" id="{E77F79B8-3BD9-B14C-3E17-BE93E462C34A}"/>
              </a:ext>
            </a:extLst>
          </p:cNvPr>
          <p:cNvCxnSpPr>
            <a:stCxn id="9" idx="1"/>
            <a:endCxn id="9" idx="3"/>
          </p:cNvCxnSpPr>
          <p:nvPr/>
        </p:nvCxnSpPr>
        <p:spPr>
          <a:xfrm>
            <a:off x="3884147" y="3202328"/>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ED11EFD-9067-08A3-22D8-600D2DDA7742}"/>
              </a:ext>
            </a:extLst>
          </p:cNvPr>
          <p:cNvCxnSpPr/>
          <p:nvPr/>
        </p:nvCxnSpPr>
        <p:spPr>
          <a:xfrm>
            <a:off x="6194980" y="3193143"/>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A38FA0E-BFD8-8F36-F944-42798F48EDAD}"/>
              </a:ext>
            </a:extLst>
          </p:cNvPr>
          <p:cNvCxnSpPr/>
          <p:nvPr/>
        </p:nvCxnSpPr>
        <p:spPr>
          <a:xfrm>
            <a:off x="6193973" y="4116957"/>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1DDA949-D4BC-7E95-1F1A-44750AEBE526}"/>
              </a:ext>
            </a:extLst>
          </p:cNvPr>
          <p:cNvSpPr txBox="1"/>
          <p:nvPr/>
        </p:nvSpPr>
        <p:spPr>
          <a:xfrm>
            <a:off x="6227404" y="2430501"/>
            <a:ext cx="1537247" cy="646331"/>
          </a:xfrm>
          <a:prstGeom prst="rect">
            <a:avLst/>
          </a:prstGeom>
          <a:noFill/>
        </p:spPr>
        <p:txBody>
          <a:bodyPr wrap="square">
            <a:spAutoFit/>
          </a:bodyPr>
          <a:lstStyle/>
          <a:p>
            <a:pPr algn="ctr"/>
            <a:r>
              <a:rPr lang="en-US" dirty="0" err="1">
                <a:solidFill>
                  <a:schemeClr val="tx1"/>
                </a:solidFill>
              </a:rPr>
              <a:t>debian</a:t>
            </a:r>
            <a:endParaRPr lang="en-US" dirty="0">
              <a:solidFill>
                <a:schemeClr val="tx1"/>
              </a:solidFill>
            </a:endParaRPr>
          </a:p>
          <a:p>
            <a:pPr algn="ctr"/>
            <a:r>
              <a:rPr lang="en-US" b="1" dirty="0"/>
              <a:t>b</a:t>
            </a:r>
            <a:r>
              <a:rPr lang="en-US" b="1" dirty="0">
                <a:solidFill>
                  <a:schemeClr val="tx1"/>
                </a:solidFill>
              </a:rPr>
              <a:t>ullseye-slim</a:t>
            </a:r>
          </a:p>
        </p:txBody>
      </p:sp>
      <p:sp>
        <p:nvSpPr>
          <p:cNvPr id="39" name="TextBox 38">
            <a:extLst>
              <a:ext uri="{FF2B5EF4-FFF2-40B4-BE49-F238E27FC236}">
                <a16:creationId xmlns:a16="http://schemas.microsoft.com/office/drawing/2014/main" id="{F429C59A-153D-500A-E85C-6E2474936283}"/>
              </a:ext>
            </a:extLst>
          </p:cNvPr>
          <p:cNvSpPr txBox="1"/>
          <p:nvPr/>
        </p:nvSpPr>
        <p:spPr>
          <a:xfrm>
            <a:off x="6210872" y="3317206"/>
            <a:ext cx="1553780"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40" name="TextBox 39">
            <a:extLst>
              <a:ext uri="{FF2B5EF4-FFF2-40B4-BE49-F238E27FC236}">
                <a16:creationId xmlns:a16="http://schemas.microsoft.com/office/drawing/2014/main" id="{A3D02A42-5E8E-2EC0-C198-B41F09BD4556}"/>
              </a:ext>
            </a:extLst>
          </p:cNvPr>
          <p:cNvSpPr txBox="1"/>
          <p:nvPr/>
        </p:nvSpPr>
        <p:spPr>
          <a:xfrm>
            <a:off x="6210872" y="4268036"/>
            <a:ext cx="1546917" cy="646331"/>
          </a:xfrm>
          <a:prstGeom prst="rect">
            <a:avLst/>
          </a:prstGeom>
          <a:noFill/>
        </p:spPr>
        <p:txBody>
          <a:bodyPr wrap="square" rtlCol="0">
            <a:spAutoFit/>
          </a:bodyPr>
          <a:lstStyle/>
          <a:p>
            <a:pPr algn="ctr"/>
            <a:r>
              <a:rPr lang="en-US" dirty="0" err="1"/>
              <a:t>orientdb</a:t>
            </a:r>
            <a:endParaRPr lang="en-US" dirty="0"/>
          </a:p>
          <a:p>
            <a:pPr algn="ctr"/>
            <a:r>
              <a:rPr lang="en-US" b="1" dirty="0"/>
              <a:t>2.2.37</a:t>
            </a:r>
            <a:endParaRPr lang="en-US" dirty="0"/>
          </a:p>
        </p:txBody>
      </p:sp>
      <p:sp>
        <p:nvSpPr>
          <p:cNvPr id="18" name="TextBox 17">
            <a:extLst>
              <a:ext uri="{FF2B5EF4-FFF2-40B4-BE49-F238E27FC236}">
                <a16:creationId xmlns:a16="http://schemas.microsoft.com/office/drawing/2014/main" id="{7A297443-F44E-1D91-3A9F-585DEB53B212}"/>
              </a:ext>
            </a:extLst>
          </p:cNvPr>
          <p:cNvSpPr txBox="1"/>
          <p:nvPr/>
        </p:nvSpPr>
        <p:spPr>
          <a:xfrm>
            <a:off x="788307" y="3247338"/>
            <a:ext cx="2830169" cy="369332"/>
          </a:xfrm>
          <a:prstGeom prst="rect">
            <a:avLst/>
          </a:prstGeom>
          <a:noFill/>
        </p:spPr>
        <p:txBody>
          <a:bodyPr wrap="square">
            <a:spAutoFit/>
          </a:bodyPr>
          <a:lstStyle/>
          <a:p>
            <a:pPr algn="ctr"/>
            <a:r>
              <a:rPr lang="en-US" dirty="0" err="1">
                <a:latin typeface="Consolas" panose="020B0609020204030204" pitchFamily="49" charset="0"/>
                <a:cs typeface="Consolas" panose="020B0609020204030204" pitchFamily="49" charset="0"/>
              </a:rPr>
              <a:t>debian:</a:t>
            </a:r>
            <a:r>
              <a:rPr lang="en-US" b="1" dirty="0" err="1">
                <a:latin typeface="Consolas" panose="020B0609020204030204" pitchFamily="49" charset="0"/>
                <a:cs typeface="Consolas" panose="020B0609020204030204" pitchFamily="49" charset="0"/>
              </a:rPr>
              <a:t>bullseye-slim</a:t>
            </a:r>
            <a:endParaRPr lang="en-US" b="1" dirty="0">
              <a:latin typeface="Consolas" panose="020B0609020204030204" pitchFamily="49" charset="0"/>
              <a:cs typeface="Consolas" panose="020B0609020204030204" pitchFamily="49" charset="0"/>
            </a:endParaRPr>
          </a:p>
        </p:txBody>
      </p:sp>
      <p:pic>
        <p:nvPicPr>
          <p:cNvPr id="3" name="Picture 2">
            <a:extLst>
              <a:ext uri="{FF2B5EF4-FFF2-40B4-BE49-F238E27FC236}">
                <a16:creationId xmlns:a16="http://schemas.microsoft.com/office/drawing/2014/main" id="{3F7814BD-8087-F816-7179-82D83E24FB37}"/>
              </a:ext>
            </a:extLst>
          </p:cNvPr>
          <p:cNvPicPr>
            <a:picLocks noChangeAspect="1"/>
          </p:cNvPicPr>
          <p:nvPr/>
        </p:nvPicPr>
        <p:blipFill>
          <a:blip r:embed="rId2"/>
          <a:stretch>
            <a:fillRect/>
          </a:stretch>
        </p:blipFill>
        <p:spPr>
          <a:xfrm>
            <a:off x="1577177" y="2289749"/>
            <a:ext cx="404979" cy="404979"/>
          </a:xfrm>
          <a:prstGeom prst="rect">
            <a:avLst/>
          </a:prstGeom>
        </p:spPr>
      </p:pic>
      <p:pic>
        <p:nvPicPr>
          <p:cNvPr id="5" name="Picture 4">
            <a:extLst>
              <a:ext uri="{FF2B5EF4-FFF2-40B4-BE49-F238E27FC236}">
                <a16:creationId xmlns:a16="http://schemas.microsoft.com/office/drawing/2014/main" id="{5840C1B2-0A86-9846-D940-F9FF4A6CAFAC}"/>
              </a:ext>
            </a:extLst>
          </p:cNvPr>
          <p:cNvPicPr>
            <a:picLocks noChangeAspect="1"/>
          </p:cNvPicPr>
          <p:nvPr/>
        </p:nvPicPr>
        <p:blipFill>
          <a:blip r:embed="rId2"/>
          <a:stretch>
            <a:fillRect/>
          </a:stretch>
        </p:blipFill>
        <p:spPr>
          <a:xfrm>
            <a:off x="3884147" y="2304366"/>
            <a:ext cx="404979" cy="404979"/>
          </a:xfrm>
          <a:prstGeom prst="rect">
            <a:avLst/>
          </a:prstGeom>
        </p:spPr>
      </p:pic>
      <p:pic>
        <p:nvPicPr>
          <p:cNvPr id="7" name="Picture 6">
            <a:extLst>
              <a:ext uri="{FF2B5EF4-FFF2-40B4-BE49-F238E27FC236}">
                <a16:creationId xmlns:a16="http://schemas.microsoft.com/office/drawing/2014/main" id="{D09FE8BF-8CB5-74D2-BABC-BF990F5E6D3F}"/>
              </a:ext>
            </a:extLst>
          </p:cNvPr>
          <p:cNvPicPr>
            <a:picLocks noChangeAspect="1"/>
          </p:cNvPicPr>
          <p:nvPr/>
        </p:nvPicPr>
        <p:blipFill>
          <a:blip r:embed="rId2"/>
          <a:stretch>
            <a:fillRect/>
          </a:stretch>
        </p:blipFill>
        <p:spPr>
          <a:xfrm>
            <a:off x="6199223" y="2314190"/>
            <a:ext cx="404979" cy="404979"/>
          </a:xfrm>
          <a:prstGeom prst="rect">
            <a:avLst/>
          </a:prstGeom>
        </p:spPr>
      </p:pic>
      <p:pic>
        <p:nvPicPr>
          <p:cNvPr id="8" name="Picture 7">
            <a:extLst>
              <a:ext uri="{FF2B5EF4-FFF2-40B4-BE49-F238E27FC236}">
                <a16:creationId xmlns:a16="http://schemas.microsoft.com/office/drawing/2014/main" id="{48C7F3CF-41D2-10BE-8551-77D5EE9F8640}"/>
              </a:ext>
            </a:extLst>
          </p:cNvPr>
          <p:cNvPicPr>
            <a:picLocks noChangeAspect="1"/>
          </p:cNvPicPr>
          <p:nvPr/>
        </p:nvPicPr>
        <p:blipFill>
          <a:blip r:embed="rId3"/>
          <a:stretch>
            <a:fillRect/>
          </a:stretch>
        </p:blipFill>
        <p:spPr>
          <a:xfrm>
            <a:off x="4113292" y="4873984"/>
            <a:ext cx="1124941" cy="1124941"/>
          </a:xfrm>
          <a:prstGeom prst="rect">
            <a:avLst/>
          </a:prstGeom>
        </p:spPr>
      </p:pic>
      <p:cxnSp>
        <p:nvCxnSpPr>
          <p:cNvPr id="16" name="Straight Arrow Connector 15">
            <a:extLst>
              <a:ext uri="{FF2B5EF4-FFF2-40B4-BE49-F238E27FC236}">
                <a16:creationId xmlns:a16="http://schemas.microsoft.com/office/drawing/2014/main" id="{B44BF6FB-423D-6073-A92F-61529DF68F4B}"/>
              </a:ext>
            </a:extLst>
          </p:cNvPr>
          <p:cNvCxnSpPr>
            <a:cxnSpLocks/>
          </p:cNvCxnSpPr>
          <p:nvPr/>
        </p:nvCxnSpPr>
        <p:spPr>
          <a:xfrm>
            <a:off x="3171249" y="2751495"/>
            <a:ext cx="614367" cy="0"/>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330DAD4-7B8D-1084-067F-17E539ABCF0C}"/>
              </a:ext>
            </a:extLst>
          </p:cNvPr>
          <p:cNvCxnSpPr>
            <a:cxnSpLocks/>
          </p:cNvCxnSpPr>
          <p:nvPr/>
        </p:nvCxnSpPr>
        <p:spPr>
          <a:xfrm>
            <a:off x="5522440" y="2751495"/>
            <a:ext cx="614367" cy="0"/>
          </a:xfrm>
          <a:prstGeom prst="straightConnector1">
            <a:avLst/>
          </a:prstGeom>
          <a:ln w="34925">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559655CF-4E7A-A5ED-6D04-DF30E7B33B13}"/>
              </a:ext>
            </a:extLst>
          </p:cNvPr>
          <p:cNvPicPr>
            <a:picLocks noChangeAspect="1"/>
          </p:cNvPicPr>
          <p:nvPr/>
        </p:nvPicPr>
        <p:blipFill>
          <a:blip r:embed="rId4"/>
          <a:stretch>
            <a:fillRect/>
          </a:stretch>
        </p:blipFill>
        <p:spPr>
          <a:xfrm>
            <a:off x="3219525" y="2072344"/>
            <a:ext cx="544632" cy="544632"/>
          </a:xfrm>
          <a:prstGeom prst="rect">
            <a:avLst/>
          </a:prstGeom>
        </p:spPr>
      </p:pic>
      <p:pic>
        <p:nvPicPr>
          <p:cNvPr id="30" name="Picture 29">
            <a:extLst>
              <a:ext uri="{FF2B5EF4-FFF2-40B4-BE49-F238E27FC236}">
                <a16:creationId xmlns:a16="http://schemas.microsoft.com/office/drawing/2014/main" id="{4428AC44-D583-181B-9F43-29DE9A941238}"/>
              </a:ext>
            </a:extLst>
          </p:cNvPr>
          <p:cNvPicPr>
            <a:picLocks noChangeAspect="1"/>
          </p:cNvPicPr>
          <p:nvPr/>
        </p:nvPicPr>
        <p:blipFill>
          <a:blip r:embed="rId4"/>
          <a:stretch>
            <a:fillRect/>
          </a:stretch>
        </p:blipFill>
        <p:spPr>
          <a:xfrm>
            <a:off x="5567953" y="2067137"/>
            <a:ext cx="544632" cy="544632"/>
          </a:xfrm>
          <a:prstGeom prst="rect">
            <a:avLst/>
          </a:prstGeom>
        </p:spPr>
      </p:pic>
    </p:spTree>
    <p:extLst>
      <p:ext uri="{BB962C8B-B14F-4D97-AF65-F5344CB8AC3E}">
        <p14:creationId xmlns:p14="http://schemas.microsoft.com/office/powerpoint/2010/main" val="320148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DBD1-1675-84DD-EE11-F1025414A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4E283-907F-093E-8DFE-EFA52A626910}"/>
              </a:ext>
            </a:extLst>
          </p:cNvPr>
          <p:cNvSpPr>
            <a:spLocks noGrp="1"/>
          </p:cNvSpPr>
          <p:nvPr>
            <p:ph type="title"/>
          </p:nvPr>
        </p:nvSpPr>
        <p:spPr/>
        <p:txBody>
          <a:bodyPr>
            <a:normAutofit/>
          </a:bodyPr>
          <a:lstStyle/>
          <a:p>
            <a:r>
              <a:rPr lang="en-US" dirty="0"/>
              <a:t>Automatic Patching in Containers</a:t>
            </a:r>
          </a:p>
        </p:txBody>
      </p:sp>
      <p:sp>
        <p:nvSpPr>
          <p:cNvPr id="3" name="Content Placeholder 2">
            <a:extLst>
              <a:ext uri="{FF2B5EF4-FFF2-40B4-BE49-F238E27FC236}">
                <a16:creationId xmlns:a16="http://schemas.microsoft.com/office/drawing/2014/main" id="{039BD386-8C2A-AA42-DCDA-66A8F9B8F3D8}"/>
              </a:ext>
            </a:extLst>
          </p:cNvPr>
          <p:cNvSpPr>
            <a:spLocks noGrp="1"/>
          </p:cNvSpPr>
          <p:nvPr>
            <p:ph idx="1"/>
          </p:nvPr>
        </p:nvSpPr>
        <p:spPr/>
        <p:txBody>
          <a:bodyPr/>
          <a:lstStyle/>
          <a:p>
            <a:pPr marL="0" indent="0">
              <a:buNone/>
            </a:pPr>
            <a:endParaRPr lang="en-US" dirty="0"/>
          </a:p>
          <a:p>
            <a:pPr marL="0" indent="0" algn="ctr">
              <a:buNone/>
            </a:pPr>
            <a:r>
              <a:rPr lang="en-US" dirty="0"/>
              <a:t>Automated patching creates a </a:t>
            </a:r>
            <a:r>
              <a:rPr lang="en-US" b="1" dirty="0"/>
              <a:t>false sense of security</a:t>
            </a:r>
          </a:p>
        </p:txBody>
      </p:sp>
      <p:sp>
        <p:nvSpPr>
          <p:cNvPr id="4" name="Footer Placeholder 3">
            <a:extLst>
              <a:ext uri="{FF2B5EF4-FFF2-40B4-BE49-F238E27FC236}">
                <a16:creationId xmlns:a16="http://schemas.microsoft.com/office/drawing/2014/main" id="{87233AC8-D0BC-722B-CF3D-8570D8310405}"/>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pic>
        <p:nvPicPr>
          <p:cNvPr id="5" name="Picture 4" descr="No place for a false sense of (cyber) security | Digital Leaders">
            <a:extLst>
              <a:ext uri="{FF2B5EF4-FFF2-40B4-BE49-F238E27FC236}">
                <a16:creationId xmlns:a16="http://schemas.microsoft.com/office/drawing/2014/main" id="{519B2FB5-387F-753B-CB57-20716ACECA96}"/>
              </a:ext>
            </a:extLst>
          </p:cNvPr>
          <p:cNvPicPr>
            <a:picLocks noChangeAspect="1"/>
          </p:cNvPicPr>
          <p:nvPr/>
        </p:nvPicPr>
        <p:blipFill>
          <a:blip r:embed="rId2">
            <a:alphaModFix amt="70000"/>
          </a:blip>
          <a:stretch>
            <a:fillRect/>
          </a:stretch>
        </p:blipFill>
        <p:spPr>
          <a:xfrm>
            <a:off x="2442862" y="2200641"/>
            <a:ext cx="4258277" cy="1912735"/>
          </a:xfrm>
          <a:prstGeom prst="roundRect">
            <a:avLst>
              <a:gd name="adj" fmla="val 50000"/>
            </a:avLst>
          </a:prstGeom>
          <a:solidFill>
            <a:srgbClr val="FFFFFF">
              <a:shade val="85000"/>
            </a:srgbClr>
          </a:solidFill>
          <a:ln>
            <a:noFill/>
          </a:ln>
          <a:effectLst>
            <a:reflection blurRad="12700" stA="33613" endPos="15000" dist="5000" dir="5400000" sy="-100000" algn="bl" rotWithShape="0"/>
          </a:effectLst>
        </p:spPr>
      </p:pic>
      <p:sp>
        <p:nvSpPr>
          <p:cNvPr id="6" name="TextBox 5">
            <a:extLst>
              <a:ext uri="{FF2B5EF4-FFF2-40B4-BE49-F238E27FC236}">
                <a16:creationId xmlns:a16="http://schemas.microsoft.com/office/drawing/2014/main" id="{7463ACCF-EBCD-CBE7-5C99-B52BE60EA3CA}"/>
              </a:ext>
            </a:extLst>
          </p:cNvPr>
          <p:cNvSpPr txBox="1"/>
          <p:nvPr/>
        </p:nvSpPr>
        <p:spPr>
          <a:xfrm>
            <a:off x="406129" y="4348524"/>
            <a:ext cx="8337860" cy="1567953"/>
          </a:xfrm>
          <a:prstGeom prst="rect">
            <a:avLst/>
          </a:prstGeom>
          <a:solidFill>
            <a:srgbClr val="FCD9D3">
              <a:alpha val="20000"/>
            </a:srgbClr>
          </a:solidFill>
          <a:ln w="38100">
            <a:solidFill>
              <a:srgbClr val="C00000"/>
            </a:solidFill>
            <a:prstDash val="sysDash"/>
          </a:ln>
        </p:spPr>
        <p:txBody>
          <a:bodyPr wrap="none" anchor="ctr">
            <a:noAutofit/>
          </a:bodyPr>
          <a:lstStyle/>
          <a:p>
            <a:pPr algn="ctr"/>
            <a:r>
              <a:rPr lang="en-US" sz="3000" b="1" i="0" u="none" strike="noStrike" dirty="0">
                <a:solidFill>
                  <a:srgbClr val="C00000"/>
                </a:solidFill>
                <a:effectLst/>
              </a:rPr>
              <a:t>78% </a:t>
            </a:r>
            <a:r>
              <a:rPr lang="en-US" sz="3000" i="0" u="none" strike="noStrike" dirty="0">
                <a:solidFill>
                  <a:srgbClr val="C00000"/>
                </a:solidFill>
                <a:effectLst/>
              </a:rPr>
              <a:t>of </a:t>
            </a:r>
            <a:r>
              <a:rPr lang="en-US" sz="3000" b="1" i="0" u="none" strike="noStrike" dirty="0">
                <a:solidFill>
                  <a:srgbClr val="C00000"/>
                </a:solidFill>
                <a:effectLst/>
              </a:rPr>
              <a:t>inherited vulnerabilities </a:t>
            </a:r>
            <a:br>
              <a:rPr lang="en-US" sz="3000" b="1" i="0" u="none" strike="noStrike" dirty="0">
                <a:solidFill>
                  <a:srgbClr val="C00000"/>
                </a:solidFill>
                <a:effectLst/>
              </a:rPr>
            </a:br>
            <a:r>
              <a:rPr lang="en-US" sz="3000" i="0" u="none" strike="noStrike" dirty="0">
                <a:solidFill>
                  <a:srgbClr val="C00000"/>
                </a:solidFill>
                <a:effectLst/>
              </a:rPr>
              <a:t>remain unresolved after </a:t>
            </a:r>
            <a:br>
              <a:rPr lang="en-US" sz="3000" i="0" u="none" strike="noStrike" dirty="0">
                <a:solidFill>
                  <a:srgbClr val="C00000"/>
                </a:solidFill>
                <a:effectLst/>
              </a:rPr>
            </a:br>
            <a:r>
              <a:rPr lang="en-US" sz="3000" i="0" u="none" strike="noStrike" dirty="0">
                <a:solidFill>
                  <a:srgbClr val="C00000"/>
                </a:solidFill>
                <a:effectLst/>
              </a:rPr>
              <a:t>the </a:t>
            </a:r>
            <a:r>
              <a:rPr lang="en-US" sz="3000" b="1" i="0" u="none" strike="noStrike" dirty="0">
                <a:solidFill>
                  <a:srgbClr val="C00000"/>
                </a:solidFill>
                <a:effectLst/>
              </a:rPr>
              <a:t>CISA-recommended 30-day window</a:t>
            </a:r>
            <a:endParaRPr lang="en-US" sz="3000" b="1" dirty="0">
              <a:solidFill>
                <a:srgbClr val="C00000"/>
              </a:solidFill>
            </a:endParaRPr>
          </a:p>
        </p:txBody>
      </p:sp>
    </p:spTree>
    <p:extLst>
      <p:ext uri="{BB962C8B-B14F-4D97-AF65-F5344CB8AC3E}">
        <p14:creationId xmlns:p14="http://schemas.microsoft.com/office/powerpoint/2010/main" val="345536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68D68-3790-E91F-4512-3E049897E4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442F4A-ED9E-24AA-C053-A149B16F9ABD}"/>
              </a:ext>
            </a:extLst>
          </p:cNvPr>
          <p:cNvSpPr>
            <a:spLocks noGrp="1"/>
          </p:cNvSpPr>
          <p:nvPr>
            <p:ph idx="1"/>
          </p:nvPr>
        </p:nvSpPr>
        <p:spPr/>
        <p:txBody>
          <a:bodyPr>
            <a:normAutofit/>
          </a:bodyPr>
          <a:lstStyle/>
          <a:p>
            <a:r>
              <a:rPr lang="en-US" dirty="0"/>
              <a:t>High severity DoS vulnerability in</a:t>
            </a:r>
            <a:r>
              <a:rPr lang="en-US" dirty="0">
                <a:cs typeface="Consolas" panose="020B0609020204030204" pitchFamily="49" charset="0"/>
              </a:rPr>
              <a:t> </a:t>
            </a:r>
            <a:r>
              <a:rPr lang="en-US" b="1" dirty="0" err="1">
                <a:latin typeface="Consolas" panose="020B0609020204030204" pitchFamily="49" charset="0"/>
                <a:cs typeface="Consolas" panose="020B0609020204030204" pitchFamily="49" charset="0"/>
              </a:rPr>
              <a:t>libtirpc</a:t>
            </a:r>
            <a:r>
              <a:rPr lang="en-US" dirty="0">
                <a:cs typeface="Consolas" panose="020B0609020204030204" pitchFamily="49" charset="0"/>
              </a:rPr>
              <a:t> </a:t>
            </a:r>
            <a:r>
              <a:rPr lang="en-US" dirty="0"/>
              <a:t>lived in </a:t>
            </a:r>
            <a:r>
              <a:rPr lang="en-US" b="1" dirty="0" err="1"/>
              <a:t>orientdb</a:t>
            </a:r>
            <a:r>
              <a:rPr lang="en-US" dirty="0"/>
              <a:t> image </a:t>
            </a:r>
            <a:r>
              <a:rPr lang="en-US" b="1" dirty="0"/>
              <a:t>for 57 days after disclosure</a:t>
            </a:r>
          </a:p>
          <a:p>
            <a:pPr marL="457200" lvl="1" indent="0">
              <a:buNone/>
            </a:pPr>
            <a:br>
              <a:rPr lang="en-US" dirty="0"/>
            </a:br>
            <a:endParaRPr lang="en-US" dirty="0"/>
          </a:p>
        </p:txBody>
      </p:sp>
      <p:sp>
        <p:nvSpPr>
          <p:cNvPr id="2" name="Title 1">
            <a:extLst>
              <a:ext uri="{FF2B5EF4-FFF2-40B4-BE49-F238E27FC236}">
                <a16:creationId xmlns:a16="http://schemas.microsoft.com/office/drawing/2014/main" id="{D29017DD-ABA3-7861-8492-74891F7E312D}"/>
              </a:ext>
            </a:extLst>
          </p:cNvPr>
          <p:cNvSpPr>
            <a:spLocks noGrp="1"/>
          </p:cNvSpPr>
          <p:nvPr>
            <p:ph type="title"/>
          </p:nvPr>
        </p:nvSpPr>
        <p:spPr/>
        <p:txBody>
          <a:bodyPr>
            <a:normAutofit/>
          </a:bodyPr>
          <a:lstStyle/>
          <a:p>
            <a:r>
              <a:rPr lang="en-US" dirty="0"/>
              <a:t>Illustration – CVE-2021-46828</a:t>
            </a:r>
          </a:p>
        </p:txBody>
      </p:sp>
      <p:sp>
        <p:nvSpPr>
          <p:cNvPr id="4" name="Footer Placeholder 3">
            <a:extLst>
              <a:ext uri="{FF2B5EF4-FFF2-40B4-BE49-F238E27FC236}">
                <a16:creationId xmlns:a16="http://schemas.microsoft.com/office/drawing/2014/main" id="{02CC5BFE-24D7-9FC7-8219-B37A18E6BA54}"/>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48" name="Rounded Rectangle 47">
            <a:extLst>
              <a:ext uri="{FF2B5EF4-FFF2-40B4-BE49-F238E27FC236}">
                <a16:creationId xmlns:a16="http://schemas.microsoft.com/office/drawing/2014/main" id="{DCF60D89-8FA0-C78B-7588-B3BE8FA43924}"/>
              </a:ext>
            </a:extLst>
          </p:cNvPr>
          <p:cNvSpPr/>
          <p:nvPr/>
        </p:nvSpPr>
        <p:spPr>
          <a:xfrm>
            <a:off x="3682979" y="3100235"/>
            <a:ext cx="1563816" cy="1890717"/>
          </a:xfrm>
          <a:prstGeom prst="roundRect">
            <a:avLst>
              <a:gd name="adj" fmla="val 11831"/>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22000679-1801-82D0-BCCF-0F1DF89B2817}"/>
              </a:ext>
            </a:extLst>
          </p:cNvPr>
          <p:cNvSpPr/>
          <p:nvPr/>
        </p:nvSpPr>
        <p:spPr>
          <a:xfrm>
            <a:off x="5996740" y="3094733"/>
            <a:ext cx="1563816" cy="2824693"/>
          </a:xfrm>
          <a:prstGeom prst="roundRect">
            <a:avLst>
              <a:gd name="adj" fmla="val 10512"/>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70789761-D760-0C8F-C45D-5CE4D4E4E1A1}"/>
              </a:ext>
            </a:extLst>
          </p:cNvPr>
          <p:cNvSpPr/>
          <p:nvPr/>
        </p:nvSpPr>
        <p:spPr>
          <a:xfrm>
            <a:off x="1380887" y="3100235"/>
            <a:ext cx="1544061" cy="936174"/>
          </a:xfrm>
          <a:prstGeom prst="roundRect">
            <a:avLst/>
          </a:prstGeom>
          <a:solidFill>
            <a:schemeClr val="accent3">
              <a:lumMod val="40000"/>
              <a:lumOff val="60000"/>
              <a:alpha val="3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debian</a:t>
            </a:r>
            <a:endParaRPr lang="en-US" dirty="0">
              <a:solidFill>
                <a:schemeClr val="tx1"/>
              </a:solidFill>
            </a:endParaRPr>
          </a:p>
          <a:p>
            <a:pPr algn="ctr"/>
            <a:r>
              <a:rPr lang="en-US" b="1" dirty="0">
                <a:solidFill>
                  <a:schemeClr val="tx1"/>
                </a:solidFill>
                <a:cs typeface="Consolas" panose="020B0609020204030204" pitchFamily="49" charset="0"/>
              </a:rPr>
              <a:t>bullseye-slim</a:t>
            </a:r>
          </a:p>
        </p:txBody>
      </p:sp>
      <p:sp>
        <p:nvSpPr>
          <p:cNvPr id="55" name="TextBox 54">
            <a:extLst>
              <a:ext uri="{FF2B5EF4-FFF2-40B4-BE49-F238E27FC236}">
                <a16:creationId xmlns:a16="http://schemas.microsoft.com/office/drawing/2014/main" id="{63C4AC98-7397-36A2-DB1A-532BF8BB41D4}"/>
              </a:ext>
            </a:extLst>
          </p:cNvPr>
          <p:cNvSpPr txBox="1"/>
          <p:nvPr/>
        </p:nvSpPr>
        <p:spPr>
          <a:xfrm>
            <a:off x="3678101" y="4208596"/>
            <a:ext cx="1573572"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56" name="TextBox 55">
            <a:extLst>
              <a:ext uri="{FF2B5EF4-FFF2-40B4-BE49-F238E27FC236}">
                <a16:creationId xmlns:a16="http://schemas.microsoft.com/office/drawing/2014/main" id="{DD4164CF-1903-4F80-0783-E246FFDA9145}"/>
              </a:ext>
            </a:extLst>
          </p:cNvPr>
          <p:cNvSpPr txBox="1"/>
          <p:nvPr/>
        </p:nvSpPr>
        <p:spPr>
          <a:xfrm>
            <a:off x="3670015" y="3260017"/>
            <a:ext cx="1581658" cy="646331"/>
          </a:xfrm>
          <a:prstGeom prst="rect">
            <a:avLst/>
          </a:prstGeom>
          <a:noFill/>
        </p:spPr>
        <p:txBody>
          <a:bodyPr wrap="square">
            <a:spAutoFit/>
          </a:bodyPr>
          <a:lstStyle/>
          <a:p>
            <a:pPr algn="ctr"/>
            <a:r>
              <a:rPr lang="en-US" dirty="0" err="1"/>
              <a:t>d</a:t>
            </a:r>
            <a:r>
              <a:rPr lang="en-US" dirty="0" err="1">
                <a:solidFill>
                  <a:schemeClr val="tx1"/>
                </a:solidFill>
              </a:rPr>
              <a:t>ebian</a:t>
            </a:r>
            <a:r>
              <a:rPr lang="en-US" altLang="ko-KR" dirty="0">
                <a:solidFill>
                  <a:schemeClr val="tx1"/>
                </a:solidFill>
              </a:rPr>
              <a:t>:</a:t>
            </a:r>
            <a:endParaRPr lang="en-US" dirty="0">
              <a:solidFill>
                <a:schemeClr val="tx1"/>
              </a:solidFill>
            </a:endParaRPr>
          </a:p>
          <a:p>
            <a:pPr algn="ctr"/>
            <a:r>
              <a:rPr lang="en-US" b="1" dirty="0"/>
              <a:t>b</a:t>
            </a:r>
            <a:r>
              <a:rPr lang="en-US" b="1" dirty="0">
                <a:solidFill>
                  <a:schemeClr val="tx1"/>
                </a:solidFill>
              </a:rPr>
              <a:t>ullseye-slim</a:t>
            </a:r>
          </a:p>
        </p:txBody>
      </p:sp>
      <p:cxnSp>
        <p:nvCxnSpPr>
          <p:cNvPr id="57" name="Straight Connector 56">
            <a:extLst>
              <a:ext uri="{FF2B5EF4-FFF2-40B4-BE49-F238E27FC236}">
                <a16:creationId xmlns:a16="http://schemas.microsoft.com/office/drawing/2014/main" id="{5F2334E7-208E-DE7C-CC60-E66B86AF3167}"/>
              </a:ext>
            </a:extLst>
          </p:cNvPr>
          <p:cNvCxnSpPr>
            <a:stCxn id="48" idx="1"/>
            <a:endCxn id="48" idx="3"/>
          </p:cNvCxnSpPr>
          <p:nvPr/>
        </p:nvCxnSpPr>
        <p:spPr>
          <a:xfrm>
            <a:off x="3682979" y="4045594"/>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1A5AA2A-CB20-2D72-DBE9-F19DE25E2E4C}"/>
              </a:ext>
            </a:extLst>
          </p:cNvPr>
          <p:cNvCxnSpPr/>
          <p:nvPr/>
        </p:nvCxnSpPr>
        <p:spPr>
          <a:xfrm>
            <a:off x="5993812" y="4036409"/>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7454CE4-FC83-F452-B21D-C390E4365076}"/>
              </a:ext>
            </a:extLst>
          </p:cNvPr>
          <p:cNvCxnSpPr/>
          <p:nvPr/>
        </p:nvCxnSpPr>
        <p:spPr>
          <a:xfrm>
            <a:off x="5992805" y="4960223"/>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A433EFF7-E727-5C3D-3584-568257C773B1}"/>
              </a:ext>
            </a:extLst>
          </p:cNvPr>
          <p:cNvSpPr txBox="1"/>
          <p:nvPr/>
        </p:nvSpPr>
        <p:spPr>
          <a:xfrm>
            <a:off x="6026236" y="3273767"/>
            <a:ext cx="1537247" cy="646331"/>
          </a:xfrm>
          <a:prstGeom prst="rect">
            <a:avLst/>
          </a:prstGeom>
          <a:noFill/>
        </p:spPr>
        <p:txBody>
          <a:bodyPr wrap="square">
            <a:spAutoFit/>
          </a:bodyPr>
          <a:lstStyle/>
          <a:p>
            <a:pPr algn="ctr"/>
            <a:r>
              <a:rPr lang="en-US" dirty="0" err="1">
                <a:solidFill>
                  <a:schemeClr val="tx1"/>
                </a:solidFill>
              </a:rPr>
              <a:t>debian</a:t>
            </a:r>
            <a:endParaRPr lang="en-US" dirty="0">
              <a:solidFill>
                <a:schemeClr val="tx1"/>
              </a:solidFill>
            </a:endParaRPr>
          </a:p>
          <a:p>
            <a:pPr algn="ctr"/>
            <a:r>
              <a:rPr lang="en-US" b="1" dirty="0"/>
              <a:t>b</a:t>
            </a:r>
            <a:r>
              <a:rPr lang="en-US" b="1" dirty="0">
                <a:solidFill>
                  <a:schemeClr val="tx1"/>
                </a:solidFill>
              </a:rPr>
              <a:t>ullseye-slim</a:t>
            </a:r>
          </a:p>
        </p:txBody>
      </p:sp>
      <p:sp>
        <p:nvSpPr>
          <p:cNvPr id="61" name="TextBox 60">
            <a:extLst>
              <a:ext uri="{FF2B5EF4-FFF2-40B4-BE49-F238E27FC236}">
                <a16:creationId xmlns:a16="http://schemas.microsoft.com/office/drawing/2014/main" id="{427A6455-6C18-3C2E-B07A-08BFD2CAE2AE}"/>
              </a:ext>
            </a:extLst>
          </p:cNvPr>
          <p:cNvSpPr txBox="1"/>
          <p:nvPr/>
        </p:nvSpPr>
        <p:spPr>
          <a:xfrm>
            <a:off x="6009704" y="4160472"/>
            <a:ext cx="1553780"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62" name="TextBox 61">
            <a:extLst>
              <a:ext uri="{FF2B5EF4-FFF2-40B4-BE49-F238E27FC236}">
                <a16:creationId xmlns:a16="http://schemas.microsoft.com/office/drawing/2014/main" id="{F4E210A9-E47A-2BC5-FE0F-CB1139D6B046}"/>
              </a:ext>
            </a:extLst>
          </p:cNvPr>
          <p:cNvSpPr txBox="1"/>
          <p:nvPr/>
        </p:nvSpPr>
        <p:spPr>
          <a:xfrm>
            <a:off x="6009704" y="5111302"/>
            <a:ext cx="1546917" cy="646331"/>
          </a:xfrm>
          <a:prstGeom prst="rect">
            <a:avLst/>
          </a:prstGeom>
          <a:noFill/>
        </p:spPr>
        <p:txBody>
          <a:bodyPr wrap="square" rtlCol="0">
            <a:spAutoFit/>
          </a:bodyPr>
          <a:lstStyle/>
          <a:p>
            <a:pPr algn="ctr"/>
            <a:r>
              <a:rPr lang="en-US" dirty="0" err="1"/>
              <a:t>orientdb</a:t>
            </a:r>
            <a:endParaRPr lang="en-US" dirty="0"/>
          </a:p>
          <a:p>
            <a:pPr algn="ctr"/>
            <a:r>
              <a:rPr lang="en-US" b="1" dirty="0"/>
              <a:t>2.2.37</a:t>
            </a:r>
            <a:endParaRPr lang="en-US" dirty="0"/>
          </a:p>
        </p:txBody>
      </p:sp>
      <p:pic>
        <p:nvPicPr>
          <p:cNvPr id="64" name="Picture 63">
            <a:extLst>
              <a:ext uri="{FF2B5EF4-FFF2-40B4-BE49-F238E27FC236}">
                <a16:creationId xmlns:a16="http://schemas.microsoft.com/office/drawing/2014/main" id="{AAA1C3F8-6FE8-ACB6-B98A-E2CB7A01261E}"/>
              </a:ext>
            </a:extLst>
          </p:cNvPr>
          <p:cNvPicPr>
            <a:picLocks noChangeAspect="1"/>
          </p:cNvPicPr>
          <p:nvPr/>
        </p:nvPicPr>
        <p:blipFill>
          <a:blip r:embed="rId2"/>
          <a:stretch>
            <a:fillRect/>
          </a:stretch>
        </p:blipFill>
        <p:spPr>
          <a:xfrm>
            <a:off x="1376009" y="3133015"/>
            <a:ext cx="404979" cy="404979"/>
          </a:xfrm>
          <a:prstGeom prst="rect">
            <a:avLst/>
          </a:prstGeom>
        </p:spPr>
      </p:pic>
      <p:cxnSp>
        <p:nvCxnSpPr>
          <p:cNvPr id="67" name="Straight Arrow Connector 66">
            <a:extLst>
              <a:ext uri="{FF2B5EF4-FFF2-40B4-BE49-F238E27FC236}">
                <a16:creationId xmlns:a16="http://schemas.microsoft.com/office/drawing/2014/main" id="{9F0B05F3-14FA-62FD-3FEE-BE1C7D09C6CB}"/>
              </a:ext>
            </a:extLst>
          </p:cNvPr>
          <p:cNvCxnSpPr>
            <a:cxnSpLocks/>
          </p:cNvCxnSpPr>
          <p:nvPr/>
        </p:nvCxnSpPr>
        <p:spPr>
          <a:xfrm>
            <a:off x="2970081" y="3594761"/>
            <a:ext cx="614367" cy="0"/>
          </a:xfrm>
          <a:prstGeom prst="straightConnector1">
            <a:avLst/>
          </a:prstGeom>
          <a:ln w="34925">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BBFFB0A0-A0AA-5E7F-7174-5D5AA28AA308}"/>
              </a:ext>
            </a:extLst>
          </p:cNvPr>
          <p:cNvCxnSpPr>
            <a:cxnSpLocks/>
          </p:cNvCxnSpPr>
          <p:nvPr/>
        </p:nvCxnSpPr>
        <p:spPr>
          <a:xfrm>
            <a:off x="5321272" y="3594761"/>
            <a:ext cx="614367" cy="0"/>
          </a:xfrm>
          <a:prstGeom prst="straightConnector1">
            <a:avLst/>
          </a:prstGeom>
          <a:ln w="34925">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1" name="Picture 70">
            <a:extLst>
              <a:ext uri="{FF2B5EF4-FFF2-40B4-BE49-F238E27FC236}">
                <a16:creationId xmlns:a16="http://schemas.microsoft.com/office/drawing/2014/main" id="{F770F84D-5BF1-5266-52A2-E24A622D53BB}"/>
              </a:ext>
            </a:extLst>
          </p:cNvPr>
          <p:cNvPicPr>
            <a:picLocks noChangeAspect="1"/>
          </p:cNvPicPr>
          <p:nvPr/>
        </p:nvPicPr>
        <p:blipFill>
          <a:blip r:embed="rId3"/>
          <a:stretch>
            <a:fillRect/>
          </a:stretch>
        </p:blipFill>
        <p:spPr>
          <a:xfrm>
            <a:off x="3036131" y="3350121"/>
            <a:ext cx="482266" cy="482266"/>
          </a:xfrm>
          <a:prstGeom prst="rect">
            <a:avLst/>
          </a:prstGeom>
        </p:spPr>
      </p:pic>
      <p:pic>
        <p:nvPicPr>
          <p:cNvPr id="72" name="Picture 71">
            <a:extLst>
              <a:ext uri="{FF2B5EF4-FFF2-40B4-BE49-F238E27FC236}">
                <a16:creationId xmlns:a16="http://schemas.microsoft.com/office/drawing/2014/main" id="{A7C8D7D2-9C76-86B2-E536-BBE1D398035F}"/>
              </a:ext>
            </a:extLst>
          </p:cNvPr>
          <p:cNvPicPr>
            <a:picLocks noChangeAspect="1"/>
          </p:cNvPicPr>
          <p:nvPr/>
        </p:nvPicPr>
        <p:blipFill>
          <a:blip r:embed="rId3"/>
          <a:stretch>
            <a:fillRect/>
          </a:stretch>
        </p:blipFill>
        <p:spPr>
          <a:xfrm>
            <a:off x="5371148" y="3359945"/>
            <a:ext cx="482266" cy="482266"/>
          </a:xfrm>
          <a:prstGeom prst="rect">
            <a:avLst/>
          </a:prstGeom>
        </p:spPr>
      </p:pic>
      <p:pic>
        <p:nvPicPr>
          <p:cNvPr id="73" name="Picture 72">
            <a:extLst>
              <a:ext uri="{FF2B5EF4-FFF2-40B4-BE49-F238E27FC236}">
                <a16:creationId xmlns:a16="http://schemas.microsoft.com/office/drawing/2014/main" id="{8457157B-D24F-7F00-C2FF-9ABEF0352C12}"/>
              </a:ext>
            </a:extLst>
          </p:cNvPr>
          <p:cNvPicPr>
            <a:picLocks noChangeAspect="1"/>
          </p:cNvPicPr>
          <p:nvPr/>
        </p:nvPicPr>
        <p:blipFill>
          <a:blip r:embed="rId4"/>
          <a:stretch>
            <a:fillRect/>
          </a:stretch>
        </p:blipFill>
        <p:spPr>
          <a:xfrm>
            <a:off x="3694358" y="3158695"/>
            <a:ext cx="327446" cy="327446"/>
          </a:xfrm>
          <a:prstGeom prst="rect">
            <a:avLst/>
          </a:prstGeom>
        </p:spPr>
      </p:pic>
      <p:pic>
        <p:nvPicPr>
          <p:cNvPr id="74" name="Picture 73">
            <a:extLst>
              <a:ext uri="{FF2B5EF4-FFF2-40B4-BE49-F238E27FC236}">
                <a16:creationId xmlns:a16="http://schemas.microsoft.com/office/drawing/2014/main" id="{5F278EFE-2FF6-37C7-90C0-DB9E7E37F77D}"/>
              </a:ext>
            </a:extLst>
          </p:cNvPr>
          <p:cNvPicPr>
            <a:picLocks noChangeAspect="1"/>
          </p:cNvPicPr>
          <p:nvPr/>
        </p:nvPicPr>
        <p:blipFill>
          <a:blip r:embed="rId4"/>
          <a:stretch>
            <a:fillRect/>
          </a:stretch>
        </p:blipFill>
        <p:spPr>
          <a:xfrm>
            <a:off x="6009704" y="3158695"/>
            <a:ext cx="327446" cy="327446"/>
          </a:xfrm>
          <a:prstGeom prst="rect">
            <a:avLst/>
          </a:prstGeom>
        </p:spPr>
      </p:pic>
      <p:sp>
        <p:nvSpPr>
          <p:cNvPr id="75" name="TextBox 74">
            <a:extLst>
              <a:ext uri="{FF2B5EF4-FFF2-40B4-BE49-F238E27FC236}">
                <a16:creationId xmlns:a16="http://schemas.microsoft.com/office/drawing/2014/main" id="{211D6F2B-F606-4A72-3D84-A13B9CC435B5}"/>
              </a:ext>
            </a:extLst>
          </p:cNvPr>
          <p:cNvSpPr txBox="1"/>
          <p:nvPr/>
        </p:nvSpPr>
        <p:spPr>
          <a:xfrm>
            <a:off x="785123" y="2161501"/>
            <a:ext cx="7579873" cy="499598"/>
          </a:xfrm>
          <a:prstGeom prst="rect">
            <a:avLst/>
          </a:prstGeom>
          <a:solidFill>
            <a:srgbClr val="FCD9D3">
              <a:alpha val="20000"/>
            </a:srgbClr>
          </a:solidFill>
          <a:ln w="38100">
            <a:solidFill>
              <a:srgbClr val="C00000"/>
            </a:solidFill>
            <a:prstDash val="sysDash"/>
          </a:ln>
        </p:spPr>
        <p:txBody>
          <a:bodyPr wrap="none" anchor="ctr">
            <a:noAutofit/>
          </a:bodyPr>
          <a:lstStyle/>
          <a:p>
            <a:pPr algn="ctr"/>
            <a:r>
              <a:rPr lang="en-US" sz="2400" b="1" i="0" u="none" strike="noStrike" dirty="0">
                <a:solidFill>
                  <a:srgbClr val="C00000"/>
                </a:solidFill>
                <a:effectLst/>
              </a:rPr>
              <a:t>24 days more after the source is patched</a:t>
            </a:r>
            <a:endParaRPr lang="en-US" sz="2400" b="1" dirty="0">
              <a:solidFill>
                <a:srgbClr val="C00000"/>
              </a:solidFill>
            </a:endParaRPr>
          </a:p>
        </p:txBody>
      </p:sp>
    </p:spTree>
    <p:extLst>
      <p:ext uri="{BB962C8B-B14F-4D97-AF65-F5344CB8AC3E}">
        <p14:creationId xmlns:p14="http://schemas.microsoft.com/office/powerpoint/2010/main" val="108342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AB3EE-3DAA-B80C-AB83-C126C612EF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487CB-D033-4212-090E-89141434F0BB}"/>
              </a:ext>
            </a:extLst>
          </p:cNvPr>
          <p:cNvSpPr>
            <a:spLocks noGrp="1"/>
          </p:cNvSpPr>
          <p:nvPr>
            <p:ph idx="1"/>
          </p:nvPr>
        </p:nvSpPr>
        <p:spPr/>
        <p:txBody>
          <a:bodyPr>
            <a:normAutofit/>
          </a:bodyPr>
          <a:lstStyle/>
          <a:p>
            <a:r>
              <a:rPr lang="en-US" dirty="0"/>
              <a:t>High severity DoS vulnerability in</a:t>
            </a:r>
            <a:r>
              <a:rPr lang="en-US" dirty="0">
                <a:cs typeface="Consolas" panose="020B0609020204030204" pitchFamily="49" charset="0"/>
              </a:rPr>
              <a:t> </a:t>
            </a:r>
            <a:r>
              <a:rPr lang="en-US" b="1" dirty="0" err="1">
                <a:latin typeface="Consolas" panose="020B0609020204030204" pitchFamily="49" charset="0"/>
                <a:cs typeface="Consolas" panose="020B0609020204030204" pitchFamily="49" charset="0"/>
              </a:rPr>
              <a:t>libtirpc</a:t>
            </a:r>
            <a:r>
              <a:rPr lang="en-US" dirty="0">
                <a:cs typeface="Consolas" panose="020B0609020204030204" pitchFamily="49" charset="0"/>
              </a:rPr>
              <a:t> </a:t>
            </a:r>
            <a:r>
              <a:rPr lang="en-US" dirty="0"/>
              <a:t>lived in </a:t>
            </a:r>
            <a:r>
              <a:rPr lang="en-US" b="1" dirty="0" err="1"/>
              <a:t>orientdb</a:t>
            </a:r>
            <a:r>
              <a:rPr lang="en-US" dirty="0"/>
              <a:t> image </a:t>
            </a:r>
            <a:r>
              <a:rPr lang="en-US" b="1" dirty="0"/>
              <a:t>for 57 days after disclosure</a:t>
            </a:r>
          </a:p>
          <a:p>
            <a:pPr marL="457200" lvl="1" indent="0">
              <a:buNone/>
            </a:pPr>
            <a:br>
              <a:rPr lang="en-US" dirty="0"/>
            </a:br>
            <a:endParaRPr lang="en-US" dirty="0"/>
          </a:p>
        </p:txBody>
      </p:sp>
      <p:sp>
        <p:nvSpPr>
          <p:cNvPr id="2" name="Title 1">
            <a:extLst>
              <a:ext uri="{FF2B5EF4-FFF2-40B4-BE49-F238E27FC236}">
                <a16:creationId xmlns:a16="http://schemas.microsoft.com/office/drawing/2014/main" id="{323227DB-905C-256C-A500-D60E0CBE4EF5}"/>
              </a:ext>
            </a:extLst>
          </p:cNvPr>
          <p:cNvSpPr>
            <a:spLocks noGrp="1"/>
          </p:cNvSpPr>
          <p:nvPr>
            <p:ph type="title"/>
          </p:nvPr>
        </p:nvSpPr>
        <p:spPr/>
        <p:txBody>
          <a:bodyPr>
            <a:normAutofit/>
          </a:bodyPr>
          <a:lstStyle/>
          <a:p>
            <a:r>
              <a:rPr lang="en-US" dirty="0"/>
              <a:t>Illustration – CVE-2021-46828</a:t>
            </a:r>
          </a:p>
        </p:txBody>
      </p:sp>
      <p:sp>
        <p:nvSpPr>
          <p:cNvPr id="4" name="Footer Placeholder 3">
            <a:extLst>
              <a:ext uri="{FF2B5EF4-FFF2-40B4-BE49-F238E27FC236}">
                <a16:creationId xmlns:a16="http://schemas.microsoft.com/office/drawing/2014/main" id="{10EB69B6-71A3-A8B8-FF14-3B983A17BD0C}"/>
              </a:ext>
            </a:extLst>
          </p:cNvPr>
          <p:cNvSpPr>
            <a:spLocks noGrp="1"/>
          </p:cNvSpPr>
          <p:nvPr>
            <p:ph type="ftr" sz="quarter" idx="11"/>
          </p:nvPr>
        </p:nvSpPr>
        <p:spPr/>
        <p:txBody>
          <a:bodyPr/>
          <a:lstStyle/>
          <a:p>
            <a:r>
              <a:rPr lang="en-US"/>
              <a:t>Death Is Not the End: A Longitudinal Study on the Impact of Automatic Updates  on Container Vulnerability Lifespans</a:t>
            </a:r>
          </a:p>
        </p:txBody>
      </p:sp>
      <p:sp>
        <p:nvSpPr>
          <p:cNvPr id="48" name="Rounded Rectangle 47">
            <a:extLst>
              <a:ext uri="{FF2B5EF4-FFF2-40B4-BE49-F238E27FC236}">
                <a16:creationId xmlns:a16="http://schemas.microsoft.com/office/drawing/2014/main" id="{6679ACE9-C1D5-6CA4-30CA-E84B686E8E8F}"/>
              </a:ext>
            </a:extLst>
          </p:cNvPr>
          <p:cNvSpPr/>
          <p:nvPr/>
        </p:nvSpPr>
        <p:spPr>
          <a:xfrm>
            <a:off x="3682979" y="3100235"/>
            <a:ext cx="1563816" cy="1890717"/>
          </a:xfrm>
          <a:prstGeom prst="roundRect">
            <a:avLst>
              <a:gd name="adj" fmla="val 11831"/>
            </a:avLst>
          </a:prstGeom>
          <a:solidFill>
            <a:schemeClr val="bg1">
              <a:lumMod val="50000"/>
              <a:alpha val="7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42059DFA-BC32-7967-0F3B-B2E8B1ADF965}"/>
              </a:ext>
            </a:extLst>
          </p:cNvPr>
          <p:cNvSpPr/>
          <p:nvPr/>
        </p:nvSpPr>
        <p:spPr>
          <a:xfrm>
            <a:off x="5996740" y="3094733"/>
            <a:ext cx="1563816" cy="2824693"/>
          </a:xfrm>
          <a:prstGeom prst="roundRect">
            <a:avLst>
              <a:gd name="adj" fmla="val 10512"/>
            </a:avLst>
          </a:prstGeom>
          <a:solidFill>
            <a:srgbClr val="FFE0DE"/>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05C064DE-123A-5C43-F82F-7C7773E841B2}"/>
              </a:ext>
            </a:extLst>
          </p:cNvPr>
          <p:cNvSpPr/>
          <p:nvPr/>
        </p:nvSpPr>
        <p:spPr>
          <a:xfrm>
            <a:off x="1380887" y="3100235"/>
            <a:ext cx="1544061" cy="936174"/>
          </a:xfrm>
          <a:prstGeom prst="roundRect">
            <a:avLst/>
          </a:prstGeom>
          <a:solidFill>
            <a:schemeClr val="accent3">
              <a:lumMod val="40000"/>
              <a:lumOff val="60000"/>
              <a:alpha val="30000"/>
            </a:schemeClr>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debian</a:t>
            </a:r>
            <a:endParaRPr lang="en-US" dirty="0">
              <a:solidFill>
                <a:schemeClr val="tx1"/>
              </a:solidFill>
            </a:endParaRPr>
          </a:p>
          <a:p>
            <a:pPr algn="ctr"/>
            <a:r>
              <a:rPr lang="en-US" b="1" dirty="0">
                <a:solidFill>
                  <a:schemeClr val="tx1"/>
                </a:solidFill>
                <a:cs typeface="Consolas" panose="020B0609020204030204" pitchFamily="49" charset="0"/>
              </a:rPr>
              <a:t>bullseye-slim</a:t>
            </a:r>
          </a:p>
        </p:txBody>
      </p:sp>
      <p:sp>
        <p:nvSpPr>
          <p:cNvPr id="55" name="TextBox 54">
            <a:extLst>
              <a:ext uri="{FF2B5EF4-FFF2-40B4-BE49-F238E27FC236}">
                <a16:creationId xmlns:a16="http://schemas.microsoft.com/office/drawing/2014/main" id="{5AB89733-00F4-C1DB-BB97-8F463864AAD0}"/>
              </a:ext>
            </a:extLst>
          </p:cNvPr>
          <p:cNvSpPr txBox="1"/>
          <p:nvPr/>
        </p:nvSpPr>
        <p:spPr>
          <a:xfrm>
            <a:off x="3678101" y="4208596"/>
            <a:ext cx="1573572"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56" name="TextBox 55">
            <a:extLst>
              <a:ext uri="{FF2B5EF4-FFF2-40B4-BE49-F238E27FC236}">
                <a16:creationId xmlns:a16="http://schemas.microsoft.com/office/drawing/2014/main" id="{061821A9-C97C-2899-AF39-4A03255C996C}"/>
              </a:ext>
            </a:extLst>
          </p:cNvPr>
          <p:cNvSpPr txBox="1"/>
          <p:nvPr/>
        </p:nvSpPr>
        <p:spPr>
          <a:xfrm>
            <a:off x="3670015" y="3260017"/>
            <a:ext cx="1581658" cy="646331"/>
          </a:xfrm>
          <a:prstGeom prst="rect">
            <a:avLst/>
          </a:prstGeom>
          <a:noFill/>
        </p:spPr>
        <p:txBody>
          <a:bodyPr wrap="square">
            <a:spAutoFit/>
          </a:bodyPr>
          <a:lstStyle/>
          <a:p>
            <a:pPr algn="ctr"/>
            <a:r>
              <a:rPr lang="en-US" dirty="0" err="1"/>
              <a:t>d</a:t>
            </a:r>
            <a:r>
              <a:rPr lang="en-US" dirty="0" err="1">
                <a:solidFill>
                  <a:schemeClr val="tx1"/>
                </a:solidFill>
              </a:rPr>
              <a:t>ebian</a:t>
            </a:r>
            <a:r>
              <a:rPr lang="en-US" altLang="ko-KR" dirty="0">
                <a:solidFill>
                  <a:schemeClr val="tx1"/>
                </a:solidFill>
              </a:rPr>
              <a:t>:</a:t>
            </a:r>
            <a:endParaRPr lang="en-US" dirty="0">
              <a:solidFill>
                <a:schemeClr val="tx1"/>
              </a:solidFill>
            </a:endParaRPr>
          </a:p>
          <a:p>
            <a:pPr algn="ctr"/>
            <a:r>
              <a:rPr lang="en-US" b="1" dirty="0"/>
              <a:t>b</a:t>
            </a:r>
            <a:r>
              <a:rPr lang="en-US" b="1" dirty="0">
                <a:solidFill>
                  <a:schemeClr val="tx1"/>
                </a:solidFill>
              </a:rPr>
              <a:t>ullseye-slim</a:t>
            </a:r>
          </a:p>
        </p:txBody>
      </p:sp>
      <p:cxnSp>
        <p:nvCxnSpPr>
          <p:cNvPr id="57" name="Straight Connector 56">
            <a:extLst>
              <a:ext uri="{FF2B5EF4-FFF2-40B4-BE49-F238E27FC236}">
                <a16:creationId xmlns:a16="http://schemas.microsoft.com/office/drawing/2014/main" id="{9EAA0FFF-7D11-624A-CA99-822C0684B586}"/>
              </a:ext>
            </a:extLst>
          </p:cNvPr>
          <p:cNvCxnSpPr>
            <a:stCxn id="48" idx="1"/>
            <a:endCxn id="48" idx="3"/>
          </p:cNvCxnSpPr>
          <p:nvPr/>
        </p:nvCxnSpPr>
        <p:spPr>
          <a:xfrm>
            <a:off x="3682979" y="4045594"/>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83A2F63-2D9D-B7C3-4E63-A21E16AE815F}"/>
              </a:ext>
            </a:extLst>
          </p:cNvPr>
          <p:cNvCxnSpPr/>
          <p:nvPr/>
        </p:nvCxnSpPr>
        <p:spPr>
          <a:xfrm>
            <a:off x="5993812" y="4036409"/>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F00361E-9D7D-1D0D-8879-9777575B5335}"/>
              </a:ext>
            </a:extLst>
          </p:cNvPr>
          <p:cNvCxnSpPr/>
          <p:nvPr/>
        </p:nvCxnSpPr>
        <p:spPr>
          <a:xfrm>
            <a:off x="5992805" y="4960223"/>
            <a:ext cx="1563816" cy="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90E9D7E6-118D-5D54-1457-B19A60E34034}"/>
              </a:ext>
            </a:extLst>
          </p:cNvPr>
          <p:cNvSpPr txBox="1"/>
          <p:nvPr/>
        </p:nvSpPr>
        <p:spPr>
          <a:xfrm>
            <a:off x="6026236" y="3273767"/>
            <a:ext cx="1537247" cy="646331"/>
          </a:xfrm>
          <a:prstGeom prst="rect">
            <a:avLst/>
          </a:prstGeom>
          <a:noFill/>
        </p:spPr>
        <p:txBody>
          <a:bodyPr wrap="square">
            <a:spAutoFit/>
          </a:bodyPr>
          <a:lstStyle/>
          <a:p>
            <a:pPr algn="ctr"/>
            <a:r>
              <a:rPr lang="en-US" dirty="0" err="1">
                <a:solidFill>
                  <a:schemeClr val="tx1"/>
                </a:solidFill>
              </a:rPr>
              <a:t>debian</a:t>
            </a:r>
            <a:endParaRPr lang="en-US" dirty="0">
              <a:solidFill>
                <a:schemeClr val="tx1"/>
              </a:solidFill>
            </a:endParaRPr>
          </a:p>
          <a:p>
            <a:pPr algn="ctr"/>
            <a:r>
              <a:rPr lang="en-US" b="1" dirty="0"/>
              <a:t>b</a:t>
            </a:r>
            <a:r>
              <a:rPr lang="en-US" b="1" dirty="0">
                <a:solidFill>
                  <a:schemeClr val="tx1"/>
                </a:solidFill>
              </a:rPr>
              <a:t>ullseye-slim</a:t>
            </a:r>
          </a:p>
        </p:txBody>
      </p:sp>
      <p:sp>
        <p:nvSpPr>
          <p:cNvPr id="61" name="TextBox 60">
            <a:extLst>
              <a:ext uri="{FF2B5EF4-FFF2-40B4-BE49-F238E27FC236}">
                <a16:creationId xmlns:a16="http://schemas.microsoft.com/office/drawing/2014/main" id="{3549482D-32D0-D6F2-74BB-F17BC6CE55E8}"/>
              </a:ext>
            </a:extLst>
          </p:cNvPr>
          <p:cNvSpPr txBox="1"/>
          <p:nvPr/>
        </p:nvSpPr>
        <p:spPr>
          <a:xfrm>
            <a:off x="6009704" y="4160472"/>
            <a:ext cx="1553780" cy="646331"/>
          </a:xfrm>
          <a:prstGeom prst="rect">
            <a:avLst/>
          </a:prstGeom>
          <a:noFill/>
        </p:spPr>
        <p:txBody>
          <a:bodyPr wrap="square" rtlCol="0">
            <a:spAutoFit/>
          </a:bodyPr>
          <a:lstStyle/>
          <a:p>
            <a:pPr algn="ctr"/>
            <a:r>
              <a:rPr lang="en-US" dirty="0" err="1"/>
              <a:t>openjdk</a:t>
            </a:r>
            <a:endParaRPr lang="en-US" dirty="0"/>
          </a:p>
          <a:p>
            <a:pPr algn="ctr"/>
            <a:r>
              <a:rPr lang="en-US" b="1" dirty="0"/>
              <a:t>8-jdk-slim</a:t>
            </a:r>
            <a:endParaRPr lang="en-US" dirty="0"/>
          </a:p>
        </p:txBody>
      </p:sp>
      <p:sp>
        <p:nvSpPr>
          <p:cNvPr id="62" name="TextBox 61">
            <a:extLst>
              <a:ext uri="{FF2B5EF4-FFF2-40B4-BE49-F238E27FC236}">
                <a16:creationId xmlns:a16="http://schemas.microsoft.com/office/drawing/2014/main" id="{4503BA95-4FD8-2E8D-01BB-AE98DD361EF2}"/>
              </a:ext>
            </a:extLst>
          </p:cNvPr>
          <p:cNvSpPr txBox="1"/>
          <p:nvPr/>
        </p:nvSpPr>
        <p:spPr>
          <a:xfrm>
            <a:off x="6009704" y="5111302"/>
            <a:ext cx="1546917" cy="646331"/>
          </a:xfrm>
          <a:prstGeom prst="rect">
            <a:avLst/>
          </a:prstGeom>
          <a:noFill/>
        </p:spPr>
        <p:txBody>
          <a:bodyPr wrap="square" rtlCol="0">
            <a:spAutoFit/>
          </a:bodyPr>
          <a:lstStyle/>
          <a:p>
            <a:pPr algn="ctr"/>
            <a:r>
              <a:rPr lang="en-US" dirty="0" err="1"/>
              <a:t>orientdb</a:t>
            </a:r>
            <a:endParaRPr lang="en-US" dirty="0"/>
          </a:p>
          <a:p>
            <a:pPr algn="ctr"/>
            <a:r>
              <a:rPr lang="en-US" b="1" dirty="0"/>
              <a:t>2.2.37</a:t>
            </a:r>
            <a:endParaRPr lang="en-US" dirty="0"/>
          </a:p>
        </p:txBody>
      </p:sp>
      <p:pic>
        <p:nvPicPr>
          <p:cNvPr id="64" name="Picture 63">
            <a:extLst>
              <a:ext uri="{FF2B5EF4-FFF2-40B4-BE49-F238E27FC236}">
                <a16:creationId xmlns:a16="http://schemas.microsoft.com/office/drawing/2014/main" id="{1D2FD53C-049E-C003-0901-12915FD45812}"/>
              </a:ext>
            </a:extLst>
          </p:cNvPr>
          <p:cNvPicPr>
            <a:picLocks noChangeAspect="1"/>
          </p:cNvPicPr>
          <p:nvPr/>
        </p:nvPicPr>
        <p:blipFill>
          <a:blip r:embed="rId2"/>
          <a:stretch>
            <a:fillRect/>
          </a:stretch>
        </p:blipFill>
        <p:spPr>
          <a:xfrm>
            <a:off x="1376009" y="3133015"/>
            <a:ext cx="404979" cy="404979"/>
          </a:xfrm>
          <a:prstGeom prst="rect">
            <a:avLst/>
          </a:prstGeom>
        </p:spPr>
      </p:pic>
      <p:cxnSp>
        <p:nvCxnSpPr>
          <p:cNvPr id="67" name="Straight Arrow Connector 66">
            <a:extLst>
              <a:ext uri="{FF2B5EF4-FFF2-40B4-BE49-F238E27FC236}">
                <a16:creationId xmlns:a16="http://schemas.microsoft.com/office/drawing/2014/main" id="{EC7570F2-44D6-BCE3-294E-4246C7269F08}"/>
              </a:ext>
            </a:extLst>
          </p:cNvPr>
          <p:cNvCxnSpPr>
            <a:cxnSpLocks/>
          </p:cNvCxnSpPr>
          <p:nvPr/>
        </p:nvCxnSpPr>
        <p:spPr>
          <a:xfrm>
            <a:off x="2970081" y="3594761"/>
            <a:ext cx="614367" cy="0"/>
          </a:xfrm>
          <a:prstGeom prst="straightConnector1">
            <a:avLst/>
          </a:prstGeom>
          <a:ln w="34925">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1AC032BA-BA62-740C-C0A7-8C6208DCDE9B}"/>
              </a:ext>
            </a:extLst>
          </p:cNvPr>
          <p:cNvCxnSpPr>
            <a:cxnSpLocks/>
          </p:cNvCxnSpPr>
          <p:nvPr/>
        </p:nvCxnSpPr>
        <p:spPr>
          <a:xfrm>
            <a:off x="5321272" y="3594761"/>
            <a:ext cx="614367" cy="0"/>
          </a:xfrm>
          <a:prstGeom prst="straightConnector1">
            <a:avLst/>
          </a:prstGeom>
          <a:ln w="34925">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1" name="Picture 70">
            <a:extLst>
              <a:ext uri="{FF2B5EF4-FFF2-40B4-BE49-F238E27FC236}">
                <a16:creationId xmlns:a16="http://schemas.microsoft.com/office/drawing/2014/main" id="{4513FAE7-6F2A-F0DC-1720-904313734405}"/>
              </a:ext>
            </a:extLst>
          </p:cNvPr>
          <p:cNvPicPr>
            <a:picLocks noChangeAspect="1"/>
          </p:cNvPicPr>
          <p:nvPr/>
        </p:nvPicPr>
        <p:blipFill>
          <a:blip r:embed="rId3"/>
          <a:stretch>
            <a:fillRect/>
          </a:stretch>
        </p:blipFill>
        <p:spPr>
          <a:xfrm>
            <a:off x="3036131" y="3350121"/>
            <a:ext cx="482266" cy="482266"/>
          </a:xfrm>
          <a:prstGeom prst="rect">
            <a:avLst/>
          </a:prstGeom>
        </p:spPr>
      </p:pic>
      <p:pic>
        <p:nvPicPr>
          <p:cNvPr id="72" name="Picture 71">
            <a:extLst>
              <a:ext uri="{FF2B5EF4-FFF2-40B4-BE49-F238E27FC236}">
                <a16:creationId xmlns:a16="http://schemas.microsoft.com/office/drawing/2014/main" id="{97130E5C-C425-06E4-FE09-2DE00A11F76F}"/>
              </a:ext>
            </a:extLst>
          </p:cNvPr>
          <p:cNvPicPr>
            <a:picLocks noChangeAspect="1"/>
          </p:cNvPicPr>
          <p:nvPr/>
        </p:nvPicPr>
        <p:blipFill>
          <a:blip r:embed="rId3"/>
          <a:stretch>
            <a:fillRect/>
          </a:stretch>
        </p:blipFill>
        <p:spPr>
          <a:xfrm>
            <a:off x="5371148" y="3359945"/>
            <a:ext cx="482266" cy="482266"/>
          </a:xfrm>
          <a:prstGeom prst="rect">
            <a:avLst/>
          </a:prstGeom>
        </p:spPr>
      </p:pic>
      <p:pic>
        <p:nvPicPr>
          <p:cNvPr id="73" name="Picture 72">
            <a:extLst>
              <a:ext uri="{FF2B5EF4-FFF2-40B4-BE49-F238E27FC236}">
                <a16:creationId xmlns:a16="http://schemas.microsoft.com/office/drawing/2014/main" id="{CF2F2110-0BE8-E078-D8AF-96C26DAF8F1A}"/>
              </a:ext>
            </a:extLst>
          </p:cNvPr>
          <p:cNvPicPr>
            <a:picLocks noChangeAspect="1"/>
          </p:cNvPicPr>
          <p:nvPr/>
        </p:nvPicPr>
        <p:blipFill>
          <a:blip r:embed="rId4"/>
          <a:stretch>
            <a:fillRect/>
          </a:stretch>
        </p:blipFill>
        <p:spPr>
          <a:xfrm>
            <a:off x="3694358" y="3158695"/>
            <a:ext cx="327446" cy="327446"/>
          </a:xfrm>
          <a:prstGeom prst="rect">
            <a:avLst/>
          </a:prstGeom>
        </p:spPr>
      </p:pic>
      <p:pic>
        <p:nvPicPr>
          <p:cNvPr id="74" name="Picture 73">
            <a:extLst>
              <a:ext uri="{FF2B5EF4-FFF2-40B4-BE49-F238E27FC236}">
                <a16:creationId xmlns:a16="http://schemas.microsoft.com/office/drawing/2014/main" id="{53010283-7131-8188-1098-BFD74FB844B4}"/>
              </a:ext>
            </a:extLst>
          </p:cNvPr>
          <p:cNvPicPr>
            <a:picLocks noChangeAspect="1"/>
          </p:cNvPicPr>
          <p:nvPr/>
        </p:nvPicPr>
        <p:blipFill>
          <a:blip r:embed="rId4"/>
          <a:stretch>
            <a:fillRect/>
          </a:stretch>
        </p:blipFill>
        <p:spPr>
          <a:xfrm>
            <a:off x="6009704" y="3158695"/>
            <a:ext cx="327446" cy="327446"/>
          </a:xfrm>
          <a:prstGeom prst="rect">
            <a:avLst/>
          </a:prstGeom>
        </p:spPr>
      </p:pic>
      <p:sp>
        <p:nvSpPr>
          <p:cNvPr id="75" name="TextBox 74">
            <a:extLst>
              <a:ext uri="{FF2B5EF4-FFF2-40B4-BE49-F238E27FC236}">
                <a16:creationId xmlns:a16="http://schemas.microsoft.com/office/drawing/2014/main" id="{106CCBB7-424B-F878-954D-A07011A403F3}"/>
              </a:ext>
            </a:extLst>
          </p:cNvPr>
          <p:cNvSpPr txBox="1"/>
          <p:nvPr/>
        </p:nvSpPr>
        <p:spPr>
          <a:xfrm>
            <a:off x="785123" y="2161501"/>
            <a:ext cx="7579873" cy="499598"/>
          </a:xfrm>
          <a:prstGeom prst="rect">
            <a:avLst/>
          </a:prstGeom>
          <a:solidFill>
            <a:srgbClr val="FCD9D3">
              <a:alpha val="20000"/>
            </a:srgbClr>
          </a:solidFill>
          <a:ln w="38100">
            <a:solidFill>
              <a:srgbClr val="C00000"/>
            </a:solidFill>
            <a:prstDash val="sysDash"/>
          </a:ln>
        </p:spPr>
        <p:txBody>
          <a:bodyPr wrap="none" anchor="ctr">
            <a:noAutofit/>
          </a:bodyPr>
          <a:lstStyle/>
          <a:p>
            <a:pPr algn="ctr"/>
            <a:r>
              <a:rPr lang="en-US" sz="2400" b="1" i="0" u="none" strike="noStrike" dirty="0">
                <a:solidFill>
                  <a:srgbClr val="C00000"/>
                </a:solidFill>
                <a:effectLst/>
              </a:rPr>
              <a:t>No patch flow for 44 days</a:t>
            </a:r>
          </a:p>
        </p:txBody>
      </p:sp>
      <p:sp>
        <p:nvSpPr>
          <p:cNvPr id="5" name="TextBox 4">
            <a:extLst>
              <a:ext uri="{FF2B5EF4-FFF2-40B4-BE49-F238E27FC236}">
                <a16:creationId xmlns:a16="http://schemas.microsoft.com/office/drawing/2014/main" id="{18211EA6-D566-7F1C-F853-562545DE629C}"/>
              </a:ext>
            </a:extLst>
          </p:cNvPr>
          <p:cNvSpPr txBox="1"/>
          <p:nvPr/>
        </p:nvSpPr>
        <p:spPr>
          <a:xfrm>
            <a:off x="3657601" y="5100702"/>
            <a:ext cx="1563816" cy="461665"/>
          </a:xfrm>
          <a:prstGeom prst="rect">
            <a:avLst/>
          </a:prstGeom>
          <a:noFill/>
        </p:spPr>
        <p:txBody>
          <a:bodyPr wrap="square" rtlCol="0">
            <a:spAutoFit/>
          </a:bodyPr>
          <a:lstStyle/>
          <a:p>
            <a:pPr algn="ctr"/>
            <a:r>
              <a:rPr lang="en-US" sz="2400" dirty="0"/>
              <a:t>End-of-life</a:t>
            </a:r>
          </a:p>
        </p:txBody>
      </p:sp>
    </p:spTree>
    <p:extLst>
      <p:ext uri="{BB962C8B-B14F-4D97-AF65-F5344CB8AC3E}">
        <p14:creationId xmlns:p14="http://schemas.microsoft.com/office/powerpoint/2010/main" val="260179332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4E67C8"/>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6201</TotalTime>
  <Words>1626</Words>
  <Application>Microsoft Macintosh PowerPoint</Application>
  <PresentationFormat>On-screen Show (4:3)</PresentationFormat>
  <Paragraphs>289</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Consolas</vt:lpstr>
      <vt:lpstr>Office Theme</vt:lpstr>
      <vt:lpstr>Death Is Not the End:  A Longitudinal Study on the Impact of Automatic Updates  on Container Vulnerability Lifespans  </vt:lpstr>
      <vt:lpstr>Automatic Patching</vt:lpstr>
      <vt:lpstr>Automatic Patching in Containers</vt:lpstr>
      <vt:lpstr>Automatic Patching Mechanism in Containers</vt:lpstr>
      <vt:lpstr>Automatic Patching Mechanism in Containers</vt:lpstr>
      <vt:lpstr>Automatic Patching Mechanism in Containers</vt:lpstr>
      <vt:lpstr>Automatic Patching in Containers</vt:lpstr>
      <vt:lpstr>Illustration – CVE-2021-46828</vt:lpstr>
      <vt:lpstr>Illustration – CVE-2021-46828</vt:lpstr>
      <vt:lpstr>Qualitative Study on Automatic Patching</vt:lpstr>
      <vt:lpstr>Qualitative Study on Automatic Patching</vt:lpstr>
      <vt:lpstr>Research Question</vt:lpstr>
      <vt:lpstr>Prior Work</vt:lpstr>
      <vt:lpstr>Methods – Lineage Model</vt:lpstr>
      <vt:lpstr>Methods– Multistate Survival Analysis</vt:lpstr>
      <vt:lpstr>Methods– Multistate Survival Analysis</vt:lpstr>
      <vt:lpstr>Methods– Multistate Survival Analysis</vt:lpstr>
      <vt:lpstr>Dataset</vt:lpstr>
      <vt:lpstr>EOL is Much More Frequent </vt:lpstr>
      <vt:lpstr>EOL is Much More Frequent </vt:lpstr>
      <vt:lpstr>EOL Breaks Patch Propagation</vt:lpstr>
      <vt:lpstr>Layered EOL Causes Hidden Patch Failures</vt:lpstr>
      <vt:lpstr>Layered EOL Causes Hidden Patch Failures</vt:lpstr>
      <vt:lpstr>Layered EOL Causes Hidden Patch Failures</vt:lpstr>
      <vt:lpstr>More Findings and Insights</vt:lpstr>
      <vt:lpstr>Actionable Takeaways</vt:lpstr>
      <vt:lpstr>Thank you!</vt:lpstr>
      <vt:lpstr>Tag Generality Affects Patch Propagation</vt:lpstr>
    </vt:vector>
  </TitlesOfParts>
  <Manager/>
  <Company>University of Maryland, College Park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template</dc:title>
  <dc:subject/>
  <dc:creator>Tudor Dumitraș</dc:creator>
  <cp:keywords/>
  <dc:description/>
  <cp:lastModifiedBy>Simge Tekin</cp:lastModifiedBy>
  <cp:revision>295</cp:revision>
  <dcterms:created xsi:type="dcterms:W3CDTF">2010-04-12T23:12:02Z</dcterms:created>
  <dcterms:modified xsi:type="dcterms:W3CDTF">2026-05-19T21:24:39Z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